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20"/>
  </p:notesMasterIdLst>
  <p:sldIdLst>
    <p:sldId id="266" r:id="rId2"/>
    <p:sldId id="271" r:id="rId3"/>
    <p:sldId id="268" r:id="rId4"/>
    <p:sldId id="274" r:id="rId5"/>
    <p:sldId id="281" r:id="rId6"/>
    <p:sldId id="279" r:id="rId7"/>
    <p:sldId id="280" r:id="rId8"/>
    <p:sldId id="269" r:id="rId9"/>
    <p:sldId id="282" r:id="rId10"/>
    <p:sldId id="284" r:id="rId11"/>
    <p:sldId id="275" r:id="rId12"/>
    <p:sldId id="276" r:id="rId13"/>
    <p:sldId id="277" r:id="rId14"/>
    <p:sldId id="283" r:id="rId15"/>
    <p:sldId id="257" r:id="rId16"/>
    <p:sldId id="265" r:id="rId17"/>
    <p:sldId id="278"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89" autoAdjust="0"/>
    <p:restoredTop sz="93817" autoAdjust="0"/>
  </p:normalViewPr>
  <p:slideViewPr>
    <p:cSldViewPr snapToGrid="0">
      <p:cViewPr varScale="1">
        <p:scale>
          <a:sx n="67" d="100"/>
          <a:sy n="67" d="100"/>
        </p:scale>
        <p:origin x="660" y="32"/>
      </p:cViewPr>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6D49A-B104-4B37-AFAA-42F1C2BEBD3F}"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54C9B-B635-4C68-A0CA-093A49503A58}" type="slidenum">
              <a:rPr lang="en-US" smtClean="0"/>
              <a:t>‹#›</a:t>
            </a:fld>
            <a:endParaRPr lang="en-US"/>
          </a:p>
        </p:txBody>
      </p:sp>
    </p:spTree>
    <p:extLst>
      <p:ext uri="{BB962C8B-B14F-4D97-AF65-F5344CB8AC3E}">
        <p14:creationId xmlns:p14="http://schemas.microsoft.com/office/powerpoint/2010/main" val="10740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3</a:t>
            </a:fld>
            <a:endParaRPr lang="en-US"/>
          </a:p>
        </p:txBody>
      </p:sp>
    </p:spTree>
    <p:extLst>
      <p:ext uri="{BB962C8B-B14F-4D97-AF65-F5344CB8AC3E}">
        <p14:creationId xmlns:p14="http://schemas.microsoft.com/office/powerpoint/2010/main" val="140900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6</a:t>
            </a:fld>
            <a:endParaRPr lang="en-US"/>
          </a:p>
        </p:txBody>
      </p:sp>
    </p:spTree>
    <p:extLst>
      <p:ext uri="{BB962C8B-B14F-4D97-AF65-F5344CB8AC3E}">
        <p14:creationId xmlns:p14="http://schemas.microsoft.com/office/powerpoint/2010/main" val="333713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7</a:t>
            </a:fld>
            <a:endParaRPr lang="en-US"/>
          </a:p>
        </p:txBody>
      </p:sp>
    </p:spTree>
    <p:extLst>
      <p:ext uri="{BB962C8B-B14F-4D97-AF65-F5344CB8AC3E}">
        <p14:creationId xmlns:p14="http://schemas.microsoft.com/office/powerpoint/2010/main" val="305375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F968B258-E440-47C7-854C-C438A182A258}" type="datetime1">
              <a:rPr lang="en-US" smtClean="0"/>
              <a:t>4/20/2020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59169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7AB32D7-F2D1-4EF2-A06D-277298C474B5}" type="datetime1">
              <a:rPr lang="en-US" smtClean="0"/>
              <a:t>4/20/2020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733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357EF4BB-F95A-47C8-87B0-7E6AC8521186}" type="datetime1">
              <a:rPr lang="en-US" smtClean="0"/>
              <a:t>4/20/2020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12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5CF8EE4-0D32-41E4-BDF5-5B4DB165F810}" type="datetime1">
              <a:rPr lang="en-US" smtClean="0"/>
              <a:t>4/20/2020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17171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40E3CF39-EC0A-47C5-B496-50A432E0228B}" type="datetime1">
              <a:rPr lang="en-US" smtClean="0"/>
              <a:t>4/20/2020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5994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238923FC-BC75-4449-A4F3-267EF5824FDF}" type="datetime1">
              <a:rPr lang="en-US" smtClean="0"/>
              <a:t>4/20/2020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32" name="Picture 3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7098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E7BF55E5-FEE6-4958-AFEC-136C980B8B13}" type="datetime1">
              <a:rPr lang="en-US" smtClean="0"/>
              <a:t>4/20/2020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147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3FF9A848-E711-4ECC-A226-6C1CB4B96E73}" type="datetime1">
              <a:rPr lang="en-US" smtClean="0"/>
              <a:t>4/20/2020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57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092D11D4-76E9-415A-8A93-FBE37A3BD231}" type="datetime1">
              <a:rPr lang="en-US" smtClean="0"/>
              <a:t>4/20/2020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758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73AE690A-6FAA-4FD8-A7F2-F9FDAB92C385}" type="datetime1">
              <a:rPr lang="en-US" smtClean="0"/>
              <a:t>4/20/2020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86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7DEE18DA-2985-48A8-943A-B269CD56BD1C}" type="datetime1">
              <a:rPr lang="en-US" smtClean="0"/>
              <a:t>4/20/2020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1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AE34F11-7780-4341-BC4E-081D71005BF4}" type="datetime1">
              <a:rPr lang="en-US" smtClean="0"/>
              <a:t>4/20/2020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3296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48293B23-5317-4741-B891-4EA6D6E96221}" type="datetime1">
              <a:rPr lang="en-US" smtClean="0"/>
              <a:t>4/20/2020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272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3B5C287D-48DE-4E62-AB62-AD9CFCE412BB}" type="datetime1">
              <a:rPr lang="en-US" smtClean="0"/>
              <a:t>4/20/2020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72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3C2B6E46-AC24-4BE9-8ACF-6C5818BFED3A}" type="datetime1">
              <a:rPr lang="en-US" smtClean="0"/>
              <a:t>4/20/2020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308358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sdorchardstorage.blob.core.windows.net/esdwa/Default/ESDWAGOV/newsroom/Claimant%20emails%204-19-2020%20-%20FINAL.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sd.wa.gov/unemployment/self-employed" TargetMode="External"/><Relationship Id="rId2" Type="http://schemas.openxmlformats.org/officeDocument/2006/relationships/hyperlink" Target="http://www.esd.wa.gov/" TargetMode="External"/><Relationship Id="rId1" Type="http://schemas.openxmlformats.org/officeDocument/2006/relationships/slideLayout" Target="../slideLayouts/slideLayout2.xml"/><Relationship Id="rId6" Type="http://schemas.openxmlformats.org/officeDocument/2006/relationships/hyperlink" Target="https://www.worksourcewa.com/" TargetMode="External"/><Relationship Id="rId5" Type="http://schemas.openxmlformats.org/officeDocument/2006/relationships/hyperlink" Target="https://esd.wa.gov/newsroom/introduction-to-unemployment-insurance-public-webinar" TargetMode="External"/><Relationship Id="rId4" Type="http://schemas.openxmlformats.org/officeDocument/2006/relationships/hyperlink" Target="https://esdorchardstorage.blob.core.windows.net/esdwa/Default/ESDWAGOV/Unemployment/Guide_for_expanded_benefits_COVID.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ublic.govdelivery.com/accounts/WAESD/signup/15249" TargetMode="External"/><Relationship Id="rId2" Type="http://schemas.openxmlformats.org/officeDocument/2006/relationships/hyperlink" Target="https://esd.w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ecure.esd.wa.gov/home/" TargetMode="External"/><Relationship Id="rId2" Type="http://schemas.openxmlformats.org/officeDocument/2006/relationships/hyperlink" Target="https://esd.wa.gov/unemployment/unemployed-workers-contact" TargetMode="External"/><Relationship Id="rId1" Type="http://schemas.openxmlformats.org/officeDocument/2006/relationships/slideLayout" Target="../slideLayouts/slideLayout2.xml"/><Relationship Id="rId6" Type="http://schemas.openxmlformats.org/officeDocument/2006/relationships/hyperlink" Target="https://public.govdelivery.com/accounts/WAESD/signup/15249" TargetMode="External"/><Relationship Id="rId5" Type="http://schemas.openxmlformats.org/officeDocument/2006/relationships/hyperlink" Target="https://esd.wa.gov/" TargetMode="External"/><Relationship Id="rId4" Type="http://schemas.openxmlformats.org/officeDocument/2006/relationships/hyperlink" Target="https://esd.wa.gov/esdjob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JgrLhqbtHQ4" TargetMode="External"/><Relationship Id="rId2" Type="http://schemas.openxmlformats.org/officeDocument/2006/relationships/hyperlink" Target="http://www.esd.wa.gov/" TargetMode="External"/><Relationship Id="rId1" Type="http://schemas.openxmlformats.org/officeDocument/2006/relationships/slideLayout" Target="../slideLayouts/slideLayout2.xml"/><Relationship Id="rId4" Type="http://schemas.openxmlformats.org/officeDocument/2006/relationships/hyperlink" Target="https://esd.wa.gov/newsroom/introduction-to-unemployment-insurance-public-webina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sd.wa.gov/unemployment/calculate-your-benef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sd.wa.gov/" TargetMode="External"/><Relationship Id="rId7" Type="http://schemas.openxmlformats.org/officeDocument/2006/relationships/hyperlink" Target="https://www.worksourcewa.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sd.wa.gov/newsroom/introduction-to-unemployment-insurance-public-webinar" TargetMode="External"/><Relationship Id="rId5" Type="http://schemas.openxmlformats.org/officeDocument/2006/relationships/hyperlink" Target="https://esdorchardstorage.blob.core.windows.net/esdwa/Default/ESDWAGOV/Unemployment/Guide_for_expanded_benefits_COVID.pdf" TargetMode="External"/><Relationship Id="rId4" Type="http://schemas.openxmlformats.org/officeDocument/2006/relationships/hyperlink" Target="https://esd.wa.gov/unemployment/self-employ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worksourcewa.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JgrLhqbtHQ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esd.w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sd.w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238126" y="2466754"/>
            <a:ext cx="8586897" cy="1591845"/>
          </a:xfrm>
        </p:spPr>
        <p:txBody>
          <a:bodyPr anchor="b">
            <a:normAutofit/>
          </a:bodyPr>
          <a:lstStyle/>
          <a:p>
            <a:pPr algn="l"/>
            <a:r>
              <a:rPr lang="en-US" sz="4400" b="1" dirty="0">
                <a:latin typeface="Grotesque" panose="020B0504020202020204" pitchFamily="34" charset="0"/>
              </a:rPr>
              <a:t>COVID-19: </a:t>
            </a:r>
            <a:br>
              <a:rPr lang="en-US" sz="4400" b="1" dirty="0">
                <a:latin typeface="Grotesque" panose="020B0504020202020204" pitchFamily="34" charset="0"/>
              </a:rPr>
            </a:br>
            <a:r>
              <a:rPr lang="en-US" sz="4400" b="1" dirty="0">
                <a:latin typeface="Grotesque" panose="020B0504020202020204" pitchFamily="34" charset="0"/>
              </a:rPr>
              <a:t>Partner Toolkit</a:t>
            </a:r>
          </a:p>
        </p:txBody>
      </p:sp>
      <p:sp>
        <p:nvSpPr>
          <p:cNvPr id="5" name="Subtitle 4">
            <a:extLst>
              <a:ext uri="{FF2B5EF4-FFF2-40B4-BE49-F238E27FC236}">
                <a16:creationId xmlns:a16="http://schemas.microsoft.com/office/drawing/2014/main" id="{2B2773D6-1CC1-4143-8B74-02473246D3FD}"/>
              </a:ext>
            </a:extLst>
          </p:cNvPr>
          <p:cNvSpPr>
            <a:spLocks noGrp="1"/>
          </p:cNvSpPr>
          <p:nvPr>
            <p:ph type="subTitle" idx="1"/>
          </p:nvPr>
        </p:nvSpPr>
        <p:spPr>
          <a:xfrm>
            <a:off x="7623313" y="5665304"/>
            <a:ext cx="4568687" cy="1192696"/>
          </a:xfrm>
        </p:spPr>
        <p:txBody>
          <a:bodyPr anchor="t">
            <a:normAutofit/>
          </a:bodyPr>
          <a:lstStyle/>
          <a:p>
            <a:r>
              <a:rPr lang="en-US" sz="2800" dirty="0">
                <a:solidFill>
                  <a:schemeClr val="bg1"/>
                </a:solidFill>
              </a:rPr>
              <a:t>For the week of April 19, 2020</a:t>
            </a:r>
          </a:p>
          <a:p>
            <a:r>
              <a:rPr lang="en-US" sz="2800" dirty="0">
                <a:solidFill>
                  <a:schemeClr val="bg1"/>
                </a:solidFill>
              </a:rPr>
              <a:t>Last updated April 19, 2020</a:t>
            </a:r>
          </a:p>
        </p:txBody>
      </p:sp>
    </p:spTree>
    <p:extLst>
      <p:ext uri="{BB962C8B-B14F-4D97-AF65-F5344CB8AC3E}">
        <p14:creationId xmlns:p14="http://schemas.microsoft.com/office/powerpoint/2010/main" val="2716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D560-09B6-4AE7-9145-F9D62A3A4F82}"/>
              </a:ext>
            </a:extLst>
          </p:cNvPr>
          <p:cNvSpPr>
            <a:spLocks noGrp="1"/>
          </p:cNvSpPr>
          <p:nvPr>
            <p:ph type="title"/>
          </p:nvPr>
        </p:nvSpPr>
        <p:spPr/>
        <p:txBody>
          <a:bodyPr/>
          <a:lstStyle/>
          <a:p>
            <a:r>
              <a:rPr lang="en-US" b="1" dirty="0">
                <a:latin typeface="Grotesque" panose="020B0504020202020204" pitchFamily="34" charset="0"/>
              </a:rPr>
              <a:t>Proactive</a:t>
            </a:r>
            <a:r>
              <a:rPr lang="en-US" dirty="0"/>
              <a:t> </a:t>
            </a:r>
            <a:r>
              <a:rPr lang="en-US" b="1" dirty="0">
                <a:latin typeface="Grotesque" panose="020B0504020202020204" pitchFamily="34" charset="0"/>
              </a:rPr>
              <a:t>emails &amp; instructions we sent</a:t>
            </a:r>
          </a:p>
        </p:txBody>
      </p:sp>
      <p:sp>
        <p:nvSpPr>
          <p:cNvPr id="3" name="Content Placeholder 2">
            <a:extLst>
              <a:ext uri="{FF2B5EF4-FFF2-40B4-BE49-F238E27FC236}">
                <a16:creationId xmlns:a16="http://schemas.microsoft.com/office/drawing/2014/main" id="{AD2D1627-38CC-43C6-A5D9-5B785DD3E212}"/>
              </a:ext>
            </a:extLst>
          </p:cNvPr>
          <p:cNvSpPr>
            <a:spLocks noGrp="1"/>
          </p:cNvSpPr>
          <p:nvPr>
            <p:ph idx="1"/>
          </p:nvPr>
        </p:nvSpPr>
        <p:spPr/>
        <p:txBody>
          <a:bodyPr>
            <a:normAutofit fontScale="92500" lnSpcReduction="20000"/>
          </a:bodyPr>
          <a:lstStyle/>
          <a:p>
            <a:r>
              <a:rPr lang="en-US" sz="2800" dirty="0"/>
              <a:t>This past Sunday, we emailed approximately 750K people in the following categories with information about the update and what they need to do/not do to avail themselves of the new benefits. This also includes clear instructions, how to avoid common mistakes that delay benefits, and more. </a:t>
            </a:r>
          </a:p>
          <a:p>
            <a:pPr lvl="1"/>
            <a:r>
              <a:rPr lang="en-US" sz="2400" dirty="0"/>
              <a:t>Those already on UI who have not yet reached 26 weeks of benefits</a:t>
            </a:r>
          </a:p>
          <a:p>
            <a:pPr lvl="1"/>
            <a:r>
              <a:rPr lang="en-US" sz="2400" dirty="0"/>
              <a:t>Those who were on UI, but who exhausted their 26 weeks of benefits</a:t>
            </a:r>
          </a:p>
          <a:p>
            <a:pPr lvl="1"/>
            <a:r>
              <a:rPr lang="en-US" sz="2400" dirty="0"/>
              <a:t>Those who were deemed ineligible/denied unemployment benefits – including </a:t>
            </a:r>
            <a:r>
              <a:rPr lang="en-US" sz="2200" dirty="0"/>
              <a:t>independent contractors, self-employed workers and those without enough hours</a:t>
            </a:r>
          </a:p>
          <a:p>
            <a:r>
              <a:rPr lang="en-US" sz="2800" dirty="0">
                <a:hlinkClick r:id="rId2"/>
              </a:rPr>
              <a:t>Here is a link to the content </a:t>
            </a:r>
            <a:r>
              <a:rPr lang="en-US" sz="2800" dirty="0"/>
              <a:t>of those emails for you to use</a:t>
            </a:r>
          </a:p>
        </p:txBody>
      </p:sp>
      <p:sp>
        <p:nvSpPr>
          <p:cNvPr id="5" name="Explosion: 8 Points 4">
            <a:extLst>
              <a:ext uri="{FF2B5EF4-FFF2-40B4-BE49-F238E27FC236}">
                <a16:creationId xmlns:a16="http://schemas.microsoft.com/office/drawing/2014/main" id="{C5A8B2E0-CB8C-41CE-AD4F-62E1EF1FE12F}"/>
              </a:ext>
            </a:extLst>
          </p:cNvPr>
          <p:cNvSpPr/>
          <p:nvPr/>
        </p:nvSpPr>
        <p:spPr>
          <a:xfrm rot="844695">
            <a:off x="9924270" y="4558301"/>
            <a:ext cx="2256547" cy="2235582"/>
          </a:xfrm>
          <a:prstGeom prst="irregularSeal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Pro-Tip: This is an especially helpful tool for </a:t>
            </a:r>
            <a:r>
              <a:rPr lang="en-US" sz="1200" dirty="0" err="1">
                <a:solidFill>
                  <a:sysClr val="windowText" lastClr="000000"/>
                </a:solidFill>
              </a:rPr>
              <a:t>caseswork</a:t>
            </a:r>
            <a:r>
              <a:rPr lang="en-US" sz="1200" dirty="0">
                <a:solidFill>
                  <a:sysClr val="windowText" lastClr="000000"/>
                </a:solidFill>
              </a:rPr>
              <a:t>! </a:t>
            </a:r>
          </a:p>
        </p:txBody>
      </p:sp>
      <p:sp>
        <p:nvSpPr>
          <p:cNvPr id="7" name="Slide Number Placeholder 6">
            <a:extLst>
              <a:ext uri="{FF2B5EF4-FFF2-40B4-BE49-F238E27FC236}">
                <a16:creationId xmlns:a16="http://schemas.microsoft.com/office/drawing/2014/main" id="{505CB848-0A1C-41AD-ABBC-963E42879A7A}"/>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154425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3AA5-72D0-41EB-ADA9-0AC8D8C98F45}"/>
              </a:ext>
            </a:extLst>
          </p:cNvPr>
          <p:cNvSpPr>
            <a:spLocks noGrp="1"/>
          </p:cNvSpPr>
          <p:nvPr>
            <p:ph type="title"/>
          </p:nvPr>
        </p:nvSpPr>
        <p:spPr>
          <a:xfrm>
            <a:off x="85056" y="971185"/>
            <a:ext cx="10590030" cy="610234"/>
          </a:xfrm>
        </p:spPr>
        <p:txBody>
          <a:bodyPr>
            <a:noAutofit/>
          </a:bodyPr>
          <a:lstStyle/>
          <a:p>
            <a:r>
              <a:rPr lang="en-US" b="1" dirty="0">
                <a:latin typeface="Grotesque" panose="020B0504020202020204" pitchFamily="34" charset="0"/>
              </a:rPr>
              <a:t>Email/newsletter language</a:t>
            </a:r>
          </a:p>
        </p:txBody>
      </p:sp>
      <p:sp>
        <p:nvSpPr>
          <p:cNvPr id="5" name="Content Placeholder 4">
            <a:extLst>
              <a:ext uri="{FF2B5EF4-FFF2-40B4-BE49-F238E27FC236}">
                <a16:creationId xmlns:a16="http://schemas.microsoft.com/office/drawing/2014/main" id="{7CA79E2E-31E7-4337-922F-FA3C54E98C4B}"/>
              </a:ext>
            </a:extLst>
          </p:cNvPr>
          <p:cNvSpPr>
            <a:spLocks noGrp="1"/>
          </p:cNvSpPr>
          <p:nvPr>
            <p:ph idx="1"/>
          </p:nvPr>
        </p:nvSpPr>
        <p:spPr>
          <a:xfrm>
            <a:off x="191385" y="2105246"/>
            <a:ext cx="11897833" cy="4554633"/>
          </a:xfrm>
        </p:spPr>
        <p:txBody>
          <a:bodyPr>
            <a:normAutofit fontScale="25000" lnSpcReduction="20000"/>
          </a:bodyPr>
          <a:lstStyle/>
          <a:p>
            <a:pPr marL="0" indent="0">
              <a:buNone/>
            </a:pPr>
            <a:r>
              <a:rPr lang="en-US" sz="4000" dirty="0">
                <a:solidFill>
                  <a:schemeClr val="accent2"/>
                </a:solidFill>
              </a:rPr>
              <a:t>Dear XXXXXX:</a:t>
            </a:r>
          </a:p>
          <a:p>
            <a:pPr marL="0" indent="0">
              <a:buNone/>
            </a:pPr>
            <a:r>
              <a:rPr lang="en-US" sz="4000" dirty="0">
                <a:solidFill>
                  <a:schemeClr val="accent2"/>
                </a:solidFill>
              </a:rPr>
              <a:t>Thank you for playing your continued part in flattening the curve by </a:t>
            </a:r>
            <a:r>
              <a:rPr lang="en-US" sz="4000" b="1" dirty="0">
                <a:solidFill>
                  <a:schemeClr val="accent2"/>
                </a:solidFill>
              </a:rPr>
              <a:t>Staying Home and Staying Healthy</a:t>
            </a:r>
            <a:r>
              <a:rPr lang="en-US" sz="4000" dirty="0">
                <a:solidFill>
                  <a:schemeClr val="accent2"/>
                </a:solidFill>
              </a:rPr>
              <a:t>! For those awaiting economic relief, I have an important update and some recommended instructions.</a:t>
            </a:r>
          </a:p>
          <a:p>
            <a:pPr marL="0" indent="0">
              <a:buNone/>
            </a:pPr>
            <a:r>
              <a:rPr lang="en-US" sz="4000" dirty="0">
                <a:solidFill>
                  <a:schemeClr val="accent2"/>
                </a:solidFill>
              </a:rPr>
              <a:t>This past weekend, the Employment Security Department updated its systems to enable the new Federal CARES Act. This expands unemployment benefits to those not previously eligible for unemployment insurance, for example, independent contractors, those who are self-employed and those with fewer than 680 hours worked in the past year; adds $600 on top of weekly benefit amount for anyone on unemployment assistance; and adds 13 more weeks to someone’s unemployment benefits </a:t>
            </a:r>
          </a:p>
          <a:p>
            <a:pPr marL="0" indent="0">
              <a:buNone/>
            </a:pPr>
            <a:r>
              <a:rPr lang="en-US" sz="4000" dirty="0">
                <a:solidFill>
                  <a:schemeClr val="accent2"/>
                </a:solidFill>
              </a:rPr>
              <a:t>However, we have heard from the Employment Security Department that, despite tremendous efforts to increase their capacity for high demand, some people are having challenges getting through online or on the phone. While the system is working and </a:t>
            </a:r>
            <a:r>
              <a:rPr lang="en-US" sz="4000" dirty="0"/>
              <a:t>record numbers of applications have been successfully received for the expanded assistance and</a:t>
            </a:r>
            <a:r>
              <a:rPr lang="en-US" sz="4000" dirty="0">
                <a:solidFill>
                  <a:schemeClr val="accent2"/>
                </a:solidFill>
              </a:rPr>
              <a:t>, we encourage people to try at off-hours or later in the week. Once approved, people will be paid retroactive to their date of eligibility and funds are taking an average of 7-10 days and as little as 24-48 hours with direct deposit.</a:t>
            </a:r>
          </a:p>
          <a:p>
            <a:pPr marL="0" indent="0">
              <a:buNone/>
            </a:pPr>
            <a:r>
              <a:rPr lang="en-US" sz="4000" dirty="0">
                <a:solidFill>
                  <a:schemeClr val="accent2"/>
                </a:solidFill>
              </a:rPr>
              <a:t>Rest assured, the funds for unemployment benefits will not run out. We have heard that some people are concerned that, if they don’t apply right away, they will miss out on their benefits. That is not the case. Whenever people apply, they will be paid the full amount for which they are eligible and they will be paid retroactive to the date of their eligibility.</a:t>
            </a:r>
          </a:p>
          <a:p>
            <a:pPr marL="0" indent="0">
              <a:buNone/>
            </a:pPr>
            <a:r>
              <a:rPr lang="en-US" sz="4800" b="1" u="sng" dirty="0">
                <a:solidFill>
                  <a:schemeClr val="accent2"/>
                </a:solidFill>
              </a:rPr>
              <a:t>Here are key tools and actions we recommend you use. </a:t>
            </a:r>
            <a:r>
              <a:rPr lang="en-US" sz="4800" b="1" u="sng" dirty="0"/>
              <a:t>The more prepared you are, the</a:t>
            </a:r>
            <a:r>
              <a:rPr lang="en-US" sz="4800" b="1" u="sng" dirty="0">
                <a:solidFill>
                  <a:schemeClr val="accent2"/>
                </a:solidFill>
              </a:rPr>
              <a:t> smoother t</a:t>
            </a:r>
            <a:r>
              <a:rPr lang="en-US" sz="4800" b="1" u="sng" dirty="0"/>
              <a:t>he </a:t>
            </a:r>
            <a:r>
              <a:rPr lang="en-US" sz="4800" b="1" u="sng" dirty="0">
                <a:solidFill>
                  <a:schemeClr val="accent2"/>
                </a:solidFill>
              </a:rPr>
              <a:t>process. </a:t>
            </a:r>
          </a:p>
          <a:p>
            <a:pPr>
              <a:lnSpc>
                <a:spcPct val="120000"/>
              </a:lnSpc>
              <a:spcBef>
                <a:spcPts val="0"/>
              </a:spcBef>
            </a:pPr>
            <a:endParaRPr lang="en-US" sz="4000" dirty="0"/>
          </a:p>
          <a:p>
            <a:pPr>
              <a:lnSpc>
                <a:spcPct val="120000"/>
              </a:lnSpc>
              <a:spcBef>
                <a:spcPts val="0"/>
              </a:spcBef>
            </a:pPr>
            <a:r>
              <a:rPr lang="en-US" sz="4000" dirty="0"/>
              <a:t>Overall, people should start at </a:t>
            </a:r>
            <a:r>
              <a:rPr lang="en-US" sz="4000" dirty="0">
                <a:hlinkClick r:id="rId2"/>
              </a:rPr>
              <a:t>WWW.ESD.WA.GOV</a:t>
            </a:r>
            <a:r>
              <a:rPr lang="en-US" sz="4000" dirty="0"/>
              <a:t> to resolve questions and for step by step instructions on how to apply for unemployment benefits – whether regular or expanded. </a:t>
            </a:r>
          </a:p>
          <a:p>
            <a:pPr>
              <a:lnSpc>
                <a:spcPct val="120000"/>
              </a:lnSpc>
              <a:spcBef>
                <a:spcPts val="0"/>
              </a:spcBef>
            </a:pPr>
            <a:r>
              <a:rPr lang="en-US" sz="4000" dirty="0"/>
              <a:t>Independent Contractors, Self-employed &amp; those with fewer than 680 hours: </a:t>
            </a:r>
          </a:p>
          <a:p>
            <a:pPr lvl="1">
              <a:lnSpc>
                <a:spcPct val="120000"/>
              </a:lnSpc>
              <a:spcBef>
                <a:spcPts val="0"/>
              </a:spcBef>
            </a:pPr>
            <a:r>
              <a:rPr lang="en-US" sz="3600" dirty="0"/>
              <a:t>Make sure you prepare. </a:t>
            </a:r>
            <a:r>
              <a:rPr lang="en-US" sz="3600" dirty="0">
                <a:hlinkClick r:id="rId3"/>
              </a:rPr>
              <a:t>This page is targeted to you and helps </a:t>
            </a:r>
            <a:r>
              <a:rPr lang="en-US" sz="3600" dirty="0"/>
              <a:t>you get ready to have your wage documentation together, do the application checklist and more.</a:t>
            </a:r>
          </a:p>
          <a:p>
            <a:pPr lvl="1">
              <a:lnSpc>
                <a:spcPct val="120000"/>
              </a:lnSpc>
              <a:spcBef>
                <a:spcPts val="0"/>
              </a:spcBef>
            </a:pPr>
            <a:r>
              <a:rPr lang="en-US" sz="3600" u="sng" dirty="0">
                <a:hlinkClick r:id="rId4"/>
              </a:rPr>
              <a:t>Download these instructions before you start</a:t>
            </a:r>
            <a:r>
              <a:rPr lang="en-US" sz="3600" dirty="0"/>
              <a:t> </a:t>
            </a:r>
          </a:p>
          <a:p>
            <a:pPr lvl="1">
              <a:lnSpc>
                <a:spcPct val="120000"/>
              </a:lnSpc>
              <a:spcBef>
                <a:spcPts val="0"/>
              </a:spcBef>
            </a:pPr>
            <a:r>
              <a:rPr lang="en-US" sz="3600" dirty="0"/>
              <a:t>Participate in </a:t>
            </a:r>
            <a:r>
              <a:rPr lang="en-US" sz="3600" dirty="0">
                <a:hlinkClick r:id="rId5"/>
              </a:rPr>
              <a:t>Webinars</a:t>
            </a:r>
            <a:r>
              <a:rPr lang="en-US" sz="3600" dirty="0"/>
              <a:t> on how to apply for the new expanded assistance program</a:t>
            </a:r>
          </a:p>
          <a:p>
            <a:pPr>
              <a:lnSpc>
                <a:spcPct val="120000"/>
              </a:lnSpc>
              <a:spcBef>
                <a:spcPts val="0"/>
              </a:spcBef>
            </a:pPr>
            <a:r>
              <a:rPr lang="en-US" sz="4000" dirty="0"/>
              <a:t>Apply online and reserve calling the call centers for any specific claims issues that may arise</a:t>
            </a:r>
          </a:p>
          <a:p>
            <a:pPr>
              <a:lnSpc>
                <a:spcPct val="120000"/>
              </a:lnSpc>
              <a:spcBef>
                <a:spcPts val="0"/>
              </a:spcBef>
            </a:pPr>
            <a:r>
              <a:rPr lang="en-US" sz="4000" dirty="0"/>
              <a:t>Note: You do not need to do anything to receive the additional $600 per week enhancement. </a:t>
            </a:r>
          </a:p>
          <a:p>
            <a:pPr>
              <a:lnSpc>
                <a:spcPct val="120000"/>
              </a:lnSpc>
              <a:spcBef>
                <a:spcPts val="0"/>
              </a:spcBef>
            </a:pPr>
            <a:r>
              <a:rPr lang="en-US" sz="4000" dirty="0"/>
              <a:t>To reach ESD by phone: </a:t>
            </a:r>
          </a:p>
          <a:p>
            <a:pPr lvl="1">
              <a:lnSpc>
                <a:spcPct val="120000"/>
              </a:lnSpc>
              <a:spcBef>
                <a:spcPts val="0"/>
              </a:spcBef>
            </a:pPr>
            <a:r>
              <a:rPr lang="en-US" sz="3600" dirty="0"/>
              <a:t>Have questions (after you’ve checked the website first): </a:t>
            </a:r>
            <a:r>
              <a:rPr lang="en-US" sz="4000" dirty="0"/>
              <a:t>833-572-8400 </a:t>
            </a:r>
            <a:endParaRPr lang="en-US" sz="3600" dirty="0"/>
          </a:p>
          <a:p>
            <a:pPr lvl="1">
              <a:lnSpc>
                <a:spcPct val="120000"/>
              </a:lnSpc>
              <a:spcBef>
                <a:spcPts val="0"/>
              </a:spcBef>
            </a:pPr>
            <a:r>
              <a:rPr lang="en-US" sz="3600" dirty="0"/>
              <a:t>Filing your weekly claim over the phone : </a:t>
            </a:r>
            <a:r>
              <a:rPr lang="en-US" sz="4000" dirty="0"/>
              <a:t>800-318-6022</a:t>
            </a:r>
            <a:endParaRPr lang="en-US" sz="3600" dirty="0"/>
          </a:p>
          <a:p>
            <a:pPr lvl="1">
              <a:lnSpc>
                <a:spcPct val="120000"/>
              </a:lnSpc>
              <a:spcBef>
                <a:spcPts val="0"/>
              </a:spcBef>
            </a:pPr>
            <a:r>
              <a:rPr lang="en-US" sz="3600" dirty="0"/>
              <a:t>Claims inquiries that can’t be answered online : </a:t>
            </a:r>
            <a:r>
              <a:rPr lang="en-US" sz="4000" dirty="0"/>
              <a:t>800-318-6022</a:t>
            </a:r>
          </a:p>
          <a:p>
            <a:pPr>
              <a:lnSpc>
                <a:spcPct val="120000"/>
              </a:lnSpc>
              <a:spcBef>
                <a:spcPts val="0"/>
              </a:spcBef>
            </a:pPr>
            <a:r>
              <a:rPr lang="en-US" sz="4000" dirty="0"/>
              <a:t>Virtual Chat</a:t>
            </a:r>
          </a:p>
          <a:p>
            <a:pPr lvl="1">
              <a:lnSpc>
                <a:spcPct val="120000"/>
              </a:lnSpc>
              <a:spcBef>
                <a:spcPts val="0"/>
              </a:spcBef>
            </a:pPr>
            <a:r>
              <a:rPr lang="en-US" sz="3600" dirty="0"/>
              <a:t> Folks can seek answers to questions through ESD’s new Virtual Chat: </a:t>
            </a:r>
            <a:r>
              <a:rPr lang="en-US" sz="3600" dirty="0">
                <a:hlinkClick r:id="rId6"/>
              </a:rPr>
              <a:t>https://www.worksourcewa.com/</a:t>
            </a:r>
            <a:endParaRPr lang="en-US" sz="3600" dirty="0"/>
          </a:p>
          <a:p>
            <a:pPr marL="0" indent="0">
              <a:lnSpc>
                <a:spcPct val="120000"/>
              </a:lnSpc>
              <a:spcBef>
                <a:spcPts val="0"/>
              </a:spcBef>
              <a:buNone/>
            </a:pPr>
            <a:endParaRPr lang="en-US" sz="3600" dirty="0">
              <a:solidFill>
                <a:schemeClr val="accent2"/>
              </a:solidFill>
            </a:endParaRPr>
          </a:p>
          <a:p>
            <a:pPr marL="0" indent="0">
              <a:lnSpc>
                <a:spcPct val="120000"/>
              </a:lnSpc>
              <a:spcBef>
                <a:spcPts val="0"/>
              </a:spcBef>
              <a:buNone/>
            </a:pPr>
            <a:r>
              <a:rPr lang="en-US" sz="3600" dirty="0">
                <a:solidFill>
                  <a:schemeClr val="accent2"/>
                </a:solidFill>
              </a:rPr>
              <a:t>Thank you for your understanding and patience </a:t>
            </a:r>
            <a:r>
              <a:rPr lang="en-US" sz="3600" dirty="0"/>
              <a:t>while they address this exceptional demand.</a:t>
            </a:r>
          </a:p>
          <a:p>
            <a:pPr marL="0" indent="0">
              <a:lnSpc>
                <a:spcPct val="120000"/>
              </a:lnSpc>
              <a:spcBef>
                <a:spcPts val="0"/>
              </a:spcBef>
              <a:buNone/>
            </a:pPr>
            <a:endParaRPr lang="en-US" sz="3600" dirty="0">
              <a:solidFill>
                <a:schemeClr val="accent2"/>
              </a:solidFill>
            </a:endParaRPr>
          </a:p>
          <a:p>
            <a:pPr marL="0" indent="0">
              <a:lnSpc>
                <a:spcPct val="120000"/>
              </a:lnSpc>
              <a:spcBef>
                <a:spcPts val="0"/>
              </a:spcBef>
              <a:buNone/>
            </a:pPr>
            <a:r>
              <a:rPr lang="en-US" sz="3600" dirty="0">
                <a:solidFill>
                  <a:schemeClr val="accent2"/>
                </a:solidFill>
              </a:rPr>
              <a:t>Sincerely, </a:t>
            </a:r>
          </a:p>
          <a:p>
            <a:pPr marL="0" indent="0">
              <a:lnSpc>
                <a:spcPct val="120000"/>
              </a:lnSpc>
              <a:spcBef>
                <a:spcPts val="0"/>
              </a:spcBef>
              <a:buNone/>
            </a:pPr>
            <a:r>
              <a:rPr lang="en-US" sz="3600" dirty="0">
                <a:solidFill>
                  <a:schemeClr val="accent2"/>
                </a:solidFill>
              </a:rPr>
              <a:t>XXXXXXXX</a:t>
            </a:r>
          </a:p>
          <a:p>
            <a:pPr marL="0" indent="0">
              <a:buNone/>
            </a:pPr>
            <a:endParaRPr lang="en-US" dirty="0"/>
          </a:p>
        </p:txBody>
      </p:sp>
      <p:sp>
        <p:nvSpPr>
          <p:cNvPr id="4" name="Slide Number Placeholder 3">
            <a:extLst>
              <a:ext uri="{FF2B5EF4-FFF2-40B4-BE49-F238E27FC236}">
                <a16:creationId xmlns:a16="http://schemas.microsoft.com/office/drawing/2014/main" id="{87BA0533-61BE-403B-9FA4-BA9CB1AA1918}"/>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62579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49C3-1F62-4512-92D2-31AC3824C89E}"/>
              </a:ext>
            </a:extLst>
          </p:cNvPr>
          <p:cNvSpPr>
            <a:spLocks noGrp="1"/>
          </p:cNvSpPr>
          <p:nvPr>
            <p:ph type="title"/>
          </p:nvPr>
        </p:nvSpPr>
        <p:spPr>
          <a:xfrm>
            <a:off x="85061" y="753228"/>
            <a:ext cx="10209122" cy="1080938"/>
          </a:xfrm>
        </p:spPr>
        <p:txBody>
          <a:bodyPr/>
          <a:lstStyle/>
          <a:p>
            <a:r>
              <a:rPr lang="en-US" b="1" dirty="0">
                <a:latin typeface="Grotesque" panose="020B0504020202020204" pitchFamily="34" charset="0"/>
              </a:rPr>
              <a:t>Email template: can’t get through</a:t>
            </a:r>
          </a:p>
        </p:txBody>
      </p:sp>
      <p:sp>
        <p:nvSpPr>
          <p:cNvPr id="3" name="Content Placeholder 2">
            <a:extLst>
              <a:ext uri="{FF2B5EF4-FFF2-40B4-BE49-F238E27FC236}">
                <a16:creationId xmlns:a16="http://schemas.microsoft.com/office/drawing/2014/main" id="{C9D3D8F7-FD0E-4898-BB1B-FFE52373DC6D}"/>
              </a:ext>
            </a:extLst>
          </p:cNvPr>
          <p:cNvSpPr>
            <a:spLocks noGrp="1"/>
          </p:cNvSpPr>
          <p:nvPr>
            <p:ph idx="1"/>
          </p:nvPr>
        </p:nvSpPr>
        <p:spPr/>
        <p:txBody>
          <a:bodyPr>
            <a:normAutofit fontScale="92500" lnSpcReduction="20000"/>
          </a:bodyPr>
          <a:lstStyle/>
          <a:p>
            <a:pPr marL="0" indent="0">
              <a:buNone/>
            </a:pPr>
            <a:r>
              <a:rPr lang="en-US" sz="1400" i="1" dirty="0">
                <a:solidFill>
                  <a:schemeClr val="accent2"/>
                </a:solidFill>
              </a:rPr>
              <a:t>Dear XXXXXX:</a:t>
            </a:r>
            <a:endParaRPr lang="en-US" sz="1400" dirty="0">
              <a:solidFill>
                <a:schemeClr val="accent2"/>
              </a:solidFill>
            </a:endParaRPr>
          </a:p>
          <a:p>
            <a:pPr marL="0" indent="0">
              <a:buNone/>
            </a:pPr>
            <a:r>
              <a:rPr lang="en-US" sz="1400" i="1" dirty="0">
                <a:solidFill>
                  <a:schemeClr val="accent2"/>
                </a:solidFill>
              </a:rPr>
              <a:t> Thank you so much for contacting us regarding unemployment insurance benefits. I am so sorry that you are having difficulty getting assistance. </a:t>
            </a:r>
            <a:endParaRPr lang="en-US" sz="1400" dirty="0">
              <a:solidFill>
                <a:schemeClr val="accent2"/>
              </a:solidFill>
            </a:endParaRPr>
          </a:p>
          <a:p>
            <a:pPr marL="0" indent="0">
              <a:buNone/>
            </a:pPr>
            <a:r>
              <a:rPr lang="en-US" sz="1400" i="1" dirty="0">
                <a:solidFill>
                  <a:schemeClr val="accent2"/>
                </a:solidFill>
              </a:rPr>
              <a:t> As you know, this is a historic time. The Employment Security Department has received an unprecedented flood of applications for assistance. They are doing the best they can to meet this need by hiring additional staff, expanding service hours and upgrading their technology. </a:t>
            </a:r>
            <a:endParaRPr lang="en-US" sz="1400" dirty="0">
              <a:solidFill>
                <a:schemeClr val="accent2"/>
              </a:solidFill>
            </a:endParaRPr>
          </a:p>
          <a:p>
            <a:pPr marL="0" indent="0">
              <a:buNone/>
            </a:pPr>
            <a:r>
              <a:rPr lang="en-US" sz="1400" i="1" dirty="0">
                <a:solidFill>
                  <a:schemeClr val="accent2"/>
                </a:solidFill>
              </a:rPr>
              <a:t>Many of the calls they are receiving and that we have received from constituents are now answered on </a:t>
            </a:r>
            <a:r>
              <a:rPr lang="en-US" sz="1400" i="1" u="sng" dirty="0">
                <a:solidFill>
                  <a:schemeClr val="accent2"/>
                </a:solidFill>
                <a:hlinkClick r:id="rId2">
                  <a:extLst>
                    <a:ext uri="{A12FA001-AC4F-418D-AE19-62706E023703}">
                      <ahyp:hlinkClr xmlns:ahyp="http://schemas.microsoft.com/office/drawing/2018/hyperlinkcolor" val="tx"/>
                    </a:ext>
                  </a:extLst>
                </a:hlinkClick>
              </a:rPr>
              <a:t>their website</a:t>
            </a:r>
            <a:r>
              <a:rPr lang="en-US" sz="1400" i="1" dirty="0">
                <a:solidFill>
                  <a:schemeClr val="accent2"/>
                </a:solidFill>
              </a:rPr>
              <a:t> (ESD.WA.GOV) where they have been providing up to date information and resources directly addressing the current circumstances of Washingtonians. They also will be providing information and instructions on accessing unemployment assistance through their </a:t>
            </a:r>
            <a:r>
              <a:rPr lang="en-US" sz="1400" i="1" u="sng" dirty="0">
                <a:solidFill>
                  <a:schemeClr val="accent2"/>
                </a:solidFill>
                <a:hlinkClick r:id="rId3">
                  <a:extLst>
                    <a:ext uri="{A12FA001-AC4F-418D-AE19-62706E023703}">
                      <ahyp:hlinkClr xmlns:ahyp="http://schemas.microsoft.com/office/drawing/2018/hyperlinkcolor" val="tx"/>
                    </a:ext>
                  </a:extLst>
                </a:hlinkClick>
              </a:rPr>
              <a:t>new Action Alert newsletter found here</a:t>
            </a:r>
            <a:r>
              <a:rPr lang="en-US" sz="1400" i="1" dirty="0">
                <a:solidFill>
                  <a:schemeClr val="accent2"/>
                </a:solidFill>
              </a:rPr>
              <a:t>.</a:t>
            </a:r>
            <a:endParaRPr lang="en-US" sz="1400" dirty="0">
              <a:solidFill>
                <a:schemeClr val="accent2"/>
              </a:solidFill>
            </a:endParaRPr>
          </a:p>
          <a:p>
            <a:pPr marL="0" indent="0">
              <a:buNone/>
            </a:pPr>
            <a:r>
              <a:rPr lang="en-US" sz="1400" i="1" dirty="0">
                <a:solidFill>
                  <a:schemeClr val="accent2"/>
                </a:solidFill>
              </a:rPr>
              <a:t>Although it may be frustrating, if you have an issue that must be resolved by speaking to an agent, please continue to call. There are thousands of individuals getting through on the phones every day. </a:t>
            </a:r>
            <a:endParaRPr lang="en-US" sz="1400" dirty="0">
              <a:solidFill>
                <a:schemeClr val="accent2"/>
              </a:solidFill>
            </a:endParaRPr>
          </a:p>
          <a:p>
            <a:pPr marL="0" indent="0">
              <a:buNone/>
            </a:pPr>
            <a:r>
              <a:rPr lang="en-US" sz="1400" i="1" dirty="0">
                <a:solidFill>
                  <a:schemeClr val="accent2"/>
                </a:solidFill>
              </a:rPr>
              <a:t>It is important to know that, </a:t>
            </a:r>
            <a:r>
              <a:rPr lang="en-US" sz="1400" i="1" dirty="0"/>
              <a:t>the unemployment benefits programs will not run out of money and, regardless </a:t>
            </a:r>
            <a:r>
              <a:rPr lang="en-US" sz="1400" i="1" dirty="0">
                <a:solidFill>
                  <a:schemeClr val="accent2"/>
                </a:solidFill>
              </a:rPr>
              <a:t>of when you get through, you will receive retroactive payments back to your eligibility date.  </a:t>
            </a:r>
            <a:endParaRPr lang="en-US" sz="1400" dirty="0">
              <a:solidFill>
                <a:schemeClr val="accent2"/>
              </a:solidFill>
            </a:endParaRPr>
          </a:p>
          <a:p>
            <a:pPr marL="0" indent="0">
              <a:buNone/>
            </a:pPr>
            <a:r>
              <a:rPr lang="en-US" sz="1400" i="1" dirty="0">
                <a:solidFill>
                  <a:schemeClr val="accent2"/>
                </a:solidFill>
              </a:rPr>
              <a:t>Thank you for your understanding and patience through this difficult time.  </a:t>
            </a:r>
            <a:endParaRPr lang="en-US" sz="1400" dirty="0">
              <a:solidFill>
                <a:schemeClr val="accent2"/>
              </a:solidFill>
            </a:endParaRPr>
          </a:p>
          <a:p>
            <a:pPr marL="0" indent="0">
              <a:buNone/>
            </a:pPr>
            <a:r>
              <a:rPr lang="en-US" sz="1400" i="1" dirty="0">
                <a:solidFill>
                  <a:schemeClr val="accent2"/>
                </a:solidFill>
              </a:rPr>
              <a:t> </a:t>
            </a:r>
            <a:endParaRPr lang="en-US" sz="1400" dirty="0">
              <a:solidFill>
                <a:schemeClr val="accent2"/>
              </a:solidFill>
            </a:endParaRPr>
          </a:p>
          <a:p>
            <a:pPr marL="0" indent="0">
              <a:buNone/>
            </a:pPr>
            <a:r>
              <a:rPr lang="en-US" sz="1400" i="1" dirty="0">
                <a:solidFill>
                  <a:schemeClr val="accent2"/>
                </a:solidFill>
              </a:rPr>
              <a:t>Sincerely, </a:t>
            </a:r>
            <a:endParaRPr lang="en-US" sz="1400" dirty="0">
              <a:solidFill>
                <a:schemeClr val="accent2"/>
              </a:solidFill>
            </a:endParaRPr>
          </a:p>
          <a:p>
            <a:pPr marL="0" indent="0">
              <a:buNone/>
            </a:pPr>
            <a:r>
              <a:rPr lang="en-US" sz="1400" i="1" dirty="0">
                <a:solidFill>
                  <a:schemeClr val="accent2"/>
                </a:solidFill>
              </a:rPr>
              <a:t>XXXXXXXXX</a:t>
            </a:r>
            <a:endParaRPr lang="en-US" sz="1400" dirty="0">
              <a:solidFill>
                <a:schemeClr val="accent2"/>
              </a:solidFill>
            </a:endParaRPr>
          </a:p>
          <a:p>
            <a:pPr marL="0" indent="0">
              <a:buNone/>
            </a:pPr>
            <a:endParaRPr lang="en-US" sz="1400" dirty="0">
              <a:solidFill>
                <a:schemeClr val="accent2"/>
              </a:solidFill>
            </a:endParaRPr>
          </a:p>
        </p:txBody>
      </p:sp>
      <p:sp>
        <p:nvSpPr>
          <p:cNvPr id="5" name="Slide Number Placeholder 4">
            <a:extLst>
              <a:ext uri="{FF2B5EF4-FFF2-40B4-BE49-F238E27FC236}">
                <a16:creationId xmlns:a16="http://schemas.microsoft.com/office/drawing/2014/main" id="{16EB2FF2-0DC2-4720-8BB6-74E8A7BB3B7C}"/>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310018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7D15-8495-4761-9252-F58E85E8FE9F}"/>
              </a:ext>
            </a:extLst>
          </p:cNvPr>
          <p:cNvSpPr>
            <a:spLocks noGrp="1"/>
          </p:cNvSpPr>
          <p:nvPr>
            <p:ph type="title"/>
          </p:nvPr>
        </p:nvSpPr>
        <p:spPr>
          <a:xfrm>
            <a:off x="116959" y="753228"/>
            <a:ext cx="10177224" cy="1080938"/>
          </a:xfrm>
        </p:spPr>
        <p:txBody>
          <a:bodyPr>
            <a:normAutofit/>
          </a:bodyPr>
          <a:lstStyle/>
          <a:p>
            <a:r>
              <a:rPr lang="en-US" b="1" dirty="0">
                <a:latin typeface="Grotesque" panose="020B0504020202020204" pitchFamily="34" charset="0"/>
              </a:rPr>
              <a:t>Email template: specific claim needs</a:t>
            </a:r>
          </a:p>
        </p:txBody>
      </p:sp>
      <p:sp>
        <p:nvSpPr>
          <p:cNvPr id="3" name="Content Placeholder 2">
            <a:extLst>
              <a:ext uri="{FF2B5EF4-FFF2-40B4-BE49-F238E27FC236}">
                <a16:creationId xmlns:a16="http://schemas.microsoft.com/office/drawing/2014/main" id="{F7307D1A-7854-49B1-BE72-EFF70619B759}"/>
              </a:ext>
            </a:extLst>
          </p:cNvPr>
          <p:cNvSpPr>
            <a:spLocks noGrp="1"/>
          </p:cNvSpPr>
          <p:nvPr>
            <p:ph idx="1"/>
          </p:nvPr>
        </p:nvSpPr>
        <p:spPr/>
        <p:txBody>
          <a:bodyPr>
            <a:normAutofit fontScale="62500" lnSpcReduction="20000"/>
          </a:bodyPr>
          <a:lstStyle/>
          <a:p>
            <a:pPr marL="0" indent="0">
              <a:buNone/>
            </a:pPr>
            <a:r>
              <a:rPr lang="en-US" i="1" dirty="0">
                <a:solidFill>
                  <a:schemeClr val="accent2"/>
                </a:solidFill>
              </a:rPr>
              <a:t>Dear XXXXXX,</a:t>
            </a:r>
          </a:p>
          <a:p>
            <a:pPr marL="0" indent="0">
              <a:buNone/>
            </a:pPr>
            <a:r>
              <a:rPr lang="en-US" i="1" dirty="0">
                <a:solidFill>
                  <a:schemeClr val="accent2"/>
                </a:solidFill>
              </a:rPr>
              <a:t>Thank you for your email and bringing this to our attention. </a:t>
            </a:r>
          </a:p>
          <a:p>
            <a:pPr marL="0" indent="0">
              <a:buNone/>
            </a:pPr>
            <a:r>
              <a:rPr lang="en-US" i="1" dirty="0">
                <a:solidFill>
                  <a:schemeClr val="accent2"/>
                </a:solidFill>
              </a:rPr>
              <a:t>During these unprecedented times, the Employment Security Department is inundated with applications, claims, and inquiries. They are putting all their hearts, souls and hard work in to meet the needs of those we all serve.</a:t>
            </a:r>
          </a:p>
          <a:p>
            <a:pPr marL="0" indent="0">
              <a:buNone/>
            </a:pPr>
            <a:r>
              <a:rPr lang="en-US" i="1" dirty="0">
                <a:solidFill>
                  <a:schemeClr val="accent2"/>
                </a:solidFill>
              </a:rPr>
              <a:t>Unfortunately, because of this exceptional demand, our office is not able to escalate specific claims at this time. To inquire about your claim, you will need to keep trying to reach their Claims Center agents by calling 800-318-6022 during the </a:t>
            </a:r>
            <a:r>
              <a:rPr lang="en-US" i="1" u="sng" dirty="0">
                <a:solidFill>
                  <a:schemeClr val="accent2"/>
                </a:solidFill>
                <a:hlinkClick r:id="rId2">
                  <a:extLst>
                    <a:ext uri="{A12FA001-AC4F-418D-AE19-62706E023703}">
                      <ahyp:hlinkClr xmlns:ahyp="http://schemas.microsoft.com/office/drawing/2018/hyperlinkcolor" val="tx"/>
                    </a:ext>
                  </a:extLst>
                </a:hlinkClick>
              </a:rPr>
              <a:t>assigned day(s) based on your question(s)</a:t>
            </a:r>
            <a:r>
              <a:rPr lang="en-US" i="1" dirty="0">
                <a:solidFill>
                  <a:schemeClr val="accent2"/>
                </a:solidFill>
              </a:rPr>
              <a:t> or by utilizing </a:t>
            </a:r>
            <a:r>
              <a:rPr lang="en-US" i="1" u="sng" dirty="0" err="1">
                <a:solidFill>
                  <a:schemeClr val="accent2"/>
                </a:solidFill>
                <a:hlinkClick r:id="rId3">
                  <a:extLst>
                    <a:ext uri="{A12FA001-AC4F-418D-AE19-62706E023703}">
                      <ahyp:hlinkClr xmlns:ahyp="http://schemas.microsoft.com/office/drawing/2018/hyperlinkcolor" val="tx"/>
                    </a:ext>
                  </a:extLst>
                </a:hlinkClick>
              </a:rPr>
              <a:t>eServices</a:t>
            </a:r>
            <a:r>
              <a:rPr lang="en-US" i="1" dirty="0">
                <a:solidFill>
                  <a:schemeClr val="accent2"/>
                </a:solidFill>
              </a:rPr>
              <a:t>. ESD has expanded hours and is </a:t>
            </a:r>
            <a:r>
              <a:rPr lang="en-US" i="1" u="sng" dirty="0">
                <a:solidFill>
                  <a:schemeClr val="accent2"/>
                </a:solidFill>
                <a:hlinkClick r:id="rId4">
                  <a:extLst>
                    <a:ext uri="{A12FA001-AC4F-418D-AE19-62706E023703}">
                      <ahyp:hlinkClr xmlns:ahyp="http://schemas.microsoft.com/office/drawing/2018/hyperlinkcolor" val="tx"/>
                    </a:ext>
                  </a:extLst>
                </a:hlinkClick>
              </a:rPr>
              <a:t>hiring</a:t>
            </a:r>
            <a:r>
              <a:rPr lang="en-US" i="1" dirty="0">
                <a:solidFill>
                  <a:schemeClr val="accent2"/>
                </a:solidFill>
              </a:rPr>
              <a:t> more people to be able to serve you faster. </a:t>
            </a:r>
          </a:p>
          <a:p>
            <a:pPr marL="0" indent="0">
              <a:buNone/>
            </a:pPr>
            <a:r>
              <a:rPr lang="en-US" i="1" dirty="0">
                <a:solidFill>
                  <a:schemeClr val="accent2"/>
                </a:solidFill>
              </a:rPr>
              <a:t>In the meantime, please visit </a:t>
            </a:r>
            <a:r>
              <a:rPr lang="en-US" i="1" dirty="0">
                <a:solidFill>
                  <a:schemeClr val="accent2"/>
                </a:solidFill>
                <a:hlinkClick r:id="rId5"/>
              </a:rPr>
              <a:t>their website </a:t>
            </a:r>
            <a:r>
              <a:rPr lang="en-US" i="1" dirty="0">
                <a:solidFill>
                  <a:schemeClr val="accent2"/>
                </a:solidFill>
              </a:rPr>
              <a:t>for the most up-to-date information and </a:t>
            </a:r>
            <a:r>
              <a:rPr lang="en-US" i="1" u="sng" dirty="0">
                <a:solidFill>
                  <a:schemeClr val="accent2"/>
                </a:solidFill>
                <a:hlinkClick r:id="rId6">
                  <a:extLst>
                    <a:ext uri="{A12FA001-AC4F-418D-AE19-62706E023703}">
                      <ahyp:hlinkClr xmlns:ahyp="http://schemas.microsoft.com/office/drawing/2018/hyperlinkcolor" val="tx"/>
                    </a:ext>
                  </a:extLst>
                </a:hlinkClick>
              </a:rPr>
              <a:t>subscribe to email updates</a:t>
            </a:r>
            <a:r>
              <a:rPr lang="en-US" i="1" dirty="0">
                <a:solidFill>
                  <a:schemeClr val="accent2"/>
                </a:solidFill>
              </a:rPr>
              <a:t> about COVID-19 guidance so you receive their alerts as new guidance becomes available. </a:t>
            </a:r>
          </a:p>
          <a:p>
            <a:pPr marL="0" indent="0">
              <a:buNone/>
            </a:pPr>
            <a:r>
              <a:rPr lang="en-US" i="1" dirty="0">
                <a:solidFill>
                  <a:schemeClr val="accent2"/>
                </a:solidFill>
              </a:rPr>
              <a:t>We ask for your patience and partnership as we adapt to these unprecedented times. We will get through this together.</a:t>
            </a:r>
          </a:p>
          <a:p>
            <a:pPr marL="0" indent="0">
              <a:buNone/>
            </a:pPr>
            <a:endParaRPr lang="en-US" i="1" dirty="0">
              <a:solidFill>
                <a:schemeClr val="accent2"/>
              </a:solidFill>
            </a:endParaRPr>
          </a:p>
          <a:p>
            <a:pPr marL="0" indent="0">
              <a:buNone/>
            </a:pPr>
            <a:r>
              <a:rPr lang="en-US" i="1" dirty="0">
                <a:solidFill>
                  <a:schemeClr val="accent2"/>
                </a:solidFill>
              </a:rPr>
              <a:t>Sincerely, </a:t>
            </a:r>
            <a:endParaRPr lang="en-US" dirty="0">
              <a:solidFill>
                <a:schemeClr val="accent2"/>
              </a:solidFill>
            </a:endParaRPr>
          </a:p>
          <a:p>
            <a:pPr marL="0" indent="0">
              <a:buNone/>
            </a:pPr>
            <a:r>
              <a:rPr lang="en-US" i="1" dirty="0">
                <a:solidFill>
                  <a:schemeClr val="accent2"/>
                </a:solidFill>
              </a:rPr>
              <a:t>XXXXXXXXX</a:t>
            </a:r>
            <a:endParaRPr lang="en-US" dirty="0">
              <a:solidFill>
                <a:schemeClr val="accent2"/>
              </a:solidFill>
            </a:endParaRPr>
          </a:p>
        </p:txBody>
      </p:sp>
      <p:sp>
        <p:nvSpPr>
          <p:cNvPr id="5" name="Slide Number Placeholder 4">
            <a:extLst>
              <a:ext uri="{FF2B5EF4-FFF2-40B4-BE49-F238E27FC236}">
                <a16:creationId xmlns:a16="http://schemas.microsoft.com/office/drawing/2014/main" id="{9053A4AB-CDF3-4A4E-8FE7-9000AA79F9F8}"/>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310168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180751" y="3104706"/>
            <a:ext cx="9005777" cy="858199"/>
          </a:xfrm>
        </p:spPr>
        <p:txBody>
          <a:bodyPr anchor="b">
            <a:noAutofit/>
          </a:bodyPr>
          <a:lstStyle/>
          <a:p>
            <a:r>
              <a:rPr lang="en-US" sz="3600" b="1" dirty="0">
                <a:latin typeface="Grotesque" panose="020B0504020202020204" pitchFamily="34" charset="0"/>
              </a:rPr>
              <a:t>Social media and graphics</a:t>
            </a:r>
          </a:p>
        </p:txBody>
      </p:sp>
    </p:spTree>
    <p:extLst>
      <p:ext uri="{BB962C8B-B14F-4D97-AF65-F5344CB8AC3E}">
        <p14:creationId xmlns:p14="http://schemas.microsoft.com/office/powerpoint/2010/main" val="310102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D13B-2783-4C4C-ADC1-102F1F9E41F0}"/>
              </a:ext>
            </a:extLst>
          </p:cNvPr>
          <p:cNvSpPr>
            <a:spLocks noGrp="1"/>
          </p:cNvSpPr>
          <p:nvPr>
            <p:ph type="title"/>
          </p:nvPr>
        </p:nvSpPr>
        <p:spPr>
          <a:xfrm>
            <a:off x="260055" y="903767"/>
            <a:ext cx="9670754" cy="882503"/>
          </a:xfrm>
        </p:spPr>
        <p:txBody>
          <a:bodyPr>
            <a:noAutofit/>
          </a:bodyPr>
          <a:lstStyle/>
          <a:p>
            <a:r>
              <a:rPr lang="en-US" sz="3200" b="1" dirty="0">
                <a:latin typeface="Grotesque" panose="020B0504020202020204" pitchFamily="34" charset="0"/>
              </a:rPr>
              <a:t>Social media suggestions for the week of 4/12</a:t>
            </a:r>
          </a:p>
        </p:txBody>
      </p:sp>
      <p:graphicFrame>
        <p:nvGraphicFramePr>
          <p:cNvPr id="4" name="Table 4">
            <a:extLst>
              <a:ext uri="{FF2B5EF4-FFF2-40B4-BE49-F238E27FC236}">
                <a16:creationId xmlns:a16="http://schemas.microsoft.com/office/drawing/2014/main" id="{9362D71A-6A13-42AF-8686-DB19F77A08DD}"/>
              </a:ext>
            </a:extLst>
          </p:cNvPr>
          <p:cNvGraphicFramePr>
            <a:graphicFrameLocks noGrp="1"/>
          </p:cNvGraphicFramePr>
          <p:nvPr>
            <p:extLst>
              <p:ext uri="{D42A27DB-BD31-4B8C-83A1-F6EECF244321}">
                <p14:modId xmlns:p14="http://schemas.microsoft.com/office/powerpoint/2010/main" val="2761788978"/>
              </p:ext>
            </p:extLst>
          </p:nvPr>
        </p:nvGraphicFramePr>
        <p:xfrm>
          <a:off x="260055" y="2833892"/>
          <a:ext cx="11671614" cy="2468880"/>
        </p:xfrm>
        <a:graphic>
          <a:graphicData uri="http://schemas.openxmlformats.org/drawingml/2006/table">
            <a:tbl>
              <a:tblPr firstRow="1" bandRow="1">
                <a:tableStyleId>{F5AB1C69-6EDB-4FF4-983F-18BD219EF322}</a:tableStyleId>
              </a:tblPr>
              <a:tblGrid>
                <a:gridCol w="1400932">
                  <a:extLst>
                    <a:ext uri="{9D8B030D-6E8A-4147-A177-3AD203B41FA5}">
                      <a16:colId xmlns:a16="http://schemas.microsoft.com/office/drawing/2014/main" val="708355894"/>
                    </a:ext>
                  </a:extLst>
                </a:gridCol>
                <a:gridCol w="8386354">
                  <a:extLst>
                    <a:ext uri="{9D8B030D-6E8A-4147-A177-3AD203B41FA5}">
                      <a16:colId xmlns:a16="http://schemas.microsoft.com/office/drawing/2014/main" val="3630350489"/>
                    </a:ext>
                  </a:extLst>
                </a:gridCol>
                <a:gridCol w="1884328">
                  <a:extLst>
                    <a:ext uri="{9D8B030D-6E8A-4147-A177-3AD203B41FA5}">
                      <a16:colId xmlns:a16="http://schemas.microsoft.com/office/drawing/2014/main" val="2038466080"/>
                    </a:ext>
                  </a:extLst>
                </a:gridCol>
              </a:tblGrid>
              <a:tr h="382249">
                <a:tc>
                  <a:txBody>
                    <a:bodyPr/>
                    <a:lstStyle/>
                    <a:p>
                      <a:r>
                        <a:rPr lang="en-US" sz="1200" dirty="0"/>
                        <a:t>Subject</a:t>
                      </a:r>
                      <a:endParaRPr lang="en-US" sz="1200" b="0" dirty="0">
                        <a:solidFill>
                          <a:sysClr val="windowText" lastClr="000000"/>
                        </a:solidFill>
                      </a:endParaRPr>
                    </a:p>
                  </a:txBody>
                  <a:tcPr/>
                </a:tc>
                <a:tc>
                  <a:txBody>
                    <a:bodyPr/>
                    <a:lstStyle/>
                    <a:p>
                      <a:r>
                        <a:rPr lang="en-US" sz="1200" dirty="0"/>
                        <a:t>Proposed language and link</a:t>
                      </a:r>
                      <a:endParaRPr lang="en-US" sz="1200" b="0" dirty="0">
                        <a:solidFill>
                          <a:sysClr val="windowText" lastClr="000000"/>
                        </a:solidFill>
                      </a:endParaRPr>
                    </a:p>
                  </a:txBody>
                  <a:tcPr/>
                </a:tc>
                <a:tc>
                  <a:txBody>
                    <a:bodyPr/>
                    <a:lstStyle/>
                    <a:p>
                      <a:pPr marL="0" algn="l" defTabSz="914400" rtl="0" eaLnBrk="1" latinLnBrk="0" hangingPunct="1"/>
                      <a:r>
                        <a:rPr lang="en-US" sz="1200" b="1" kern="1200" dirty="0">
                          <a:solidFill>
                            <a:schemeClr val="lt1"/>
                          </a:solidFill>
                          <a:latin typeface="+mn-lt"/>
                          <a:ea typeface="+mn-ea"/>
                          <a:cs typeface="+mn-cs"/>
                        </a:rPr>
                        <a:t>Images to consider from the next 2 slides</a:t>
                      </a:r>
                    </a:p>
                  </a:txBody>
                  <a:tcPr/>
                </a:tc>
                <a:extLst>
                  <a:ext uri="{0D108BD9-81ED-4DB2-BD59-A6C34878D82A}">
                    <a16:rowId xmlns:a16="http://schemas.microsoft.com/office/drawing/2014/main" val="2609704760"/>
                  </a:ext>
                </a:extLst>
              </a:tr>
              <a:tr h="267287">
                <a:tc>
                  <a:txBody>
                    <a:bodyPr/>
                    <a:lstStyle/>
                    <a:p>
                      <a:r>
                        <a:rPr lang="en-US" sz="1200" dirty="0"/>
                        <a:t>Launch of expanded benefits</a:t>
                      </a:r>
                      <a:endParaRPr lang="en-US" sz="1200" b="0" dirty="0">
                        <a:solidFill>
                          <a:sysClr val="windowText" lastClr="000000"/>
                        </a:solidFill>
                      </a:endParaRPr>
                    </a:p>
                  </a:txBody>
                  <a:tcPr/>
                </a:tc>
                <a:tc>
                  <a:txBody>
                    <a:bodyPr/>
                    <a:lstStyle/>
                    <a:p>
                      <a:r>
                        <a:rPr lang="en-US" sz="1200" b="0" dirty="0">
                          <a:solidFill>
                            <a:sysClr val="windowText" lastClr="000000"/>
                          </a:solidFill>
                        </a:rPr>
                        <a:t>New unemployment benefits from the CARES Act have rolled out – expanding eligibility, increasing the $$s and extending the time! The more prepared you are, the smoother your application process will go.  Learn more at </a:t>
                      </a:r>
                      <a:r>
                        <a:rPr lang="en-US" sz="1200" b="0" dirty="0">
                          <a:solidFill>
                            <a:sysClr val="windowText" lastClr="000000"/>
                          </a:solidFill>
                          <a:hlinkClick r:id="rId2"/>
                        </a:rPr>
                        <a:t>www.esd.wa.gov</a:t>
                      </a:r>
                      <a:endParaRPr lang="en-US" sz="1200" b="0" dirty="0">
                        <a:solidFill>
                          <a:sysClr val="windowText" lastClr="000000"/>
                        </a:solidFill>
                      </a:endParaRPr>
                    </a:p>
                  </a:txBody>
                  <a:tcPr/>
                </a:tc>
                <a:tc>
                  <a:txBody>
                    <a:bodyPr/>
                    <a:lstStyle/>
                    <a:p>
                      <a:pPr marL="171450" indent="-171450">
                        <a:buFont typeface="Arial" panose="020B0604020202020204" pitchFamily="34" charset="0"/>
                        <a:buChar char="•"/>
                      </a:pPr>
                      <a:r>
                        <a:rPr lang="en-US" sz="1200" b="0" dirty="0">
                          <a:solidFill>
                            <a:sysClr val="windowText" lastClr="000000"/>
                          </a:solidFill>
                        </a:rPr>
                        <a:t>Cares ACT</a:t>
                      </a:r>
                    </a:p>
                    <a:p>
                      <a:pPr marL="171450" indent="-171450">
                        <a:buFont typeface="Arial" panose="020B0604020202020204" pitchFamily="34" charset="0"/>
                        <a:buChar char="•"/>
                      </a:pPr>
                      <a:r>
                        <a:rPr lang="en-US" sz="1200" b="0" dirty="0">
                          <a:solidFill>
                            <a:sysClr val="windowText" lastClr="000000"/>
                          </a:solidFill>
                        </a:rPr>
                        <a:t>Relief for workers… </a:t>
                      </a:r>
                    </a:p>
                  </a:txBody>
                  <a:tcPr/>
                </a:tc>
                <a:extLst>
                  <a:ext uri="{0D108BD9-81ED-4DB2-BD59-A6C34878D82A}">
                    <a16:rowId xmlns:a16="http://schemas.microsoft.com/office/drawing/2014/main" val="2375409052"/>
                  </a:ext>
                </a:extLst>
              </a:tr>
              <a:tr h="175847">
                <a:tc>
                  <a:txBody>
                    <a:bodyPr/>
                    <a:lstStyle/>
                    <a:p>
                      <a:r>
                        <a:rPr lang="en-US" sz="1200" dirty="0"/>
                        <a:t>Rest assured </a:t>
                      </a:r>
                      <a:endParaRPr lang="en-US" sz="1200" b="0"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Seeking unemployment benefits? Everyone who is eligible will get their money – it is not going to run out – and you will be paid retroactive to your date of eligibility. More info here: </a:t>
                      </a:r>
                      <a:r>
                        <a:rPr lang="en-US" sz="1200" b="0" dirty="0">
                          <a:solidFill>
                            <a:sysClr val="windowText" lastClr="000000"/>
                          </a:solidFill>
                          <a:hlinkClick r:id="rId2"/>
                        </a:rPr>
                        <a:t>www.esd.wa.gov</a:t>
                      </a:r>
                      <a:endParaRPr lang="en-US"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Benefits are retroactive</a:t>
                      </a:r>
                    </a:p>
                  </a:txBody>
                  <a:tcPr/>
                </a:tc>
                <a:extLst>
                  <a:ext uri="{0D108BD9-81ED-4DB2-BD59-A6C34878D82A}">
                    <a16:rowId xmlns:a16="http://schemas.microsoft.com/office/drawing/2014/main" val="2215698928"/>
                  </a:ext>
                </a:extLst>
              </a:tr>
              <a:tr h="0">
                <a:tc>
                  <a:txBody>
                    <a:bodyPr/>
                    <a:lstStyle/>
                    <a:p>
                      <a:r>
                        <a:rPr lang="en-US" sz="1200" dirty="0"/>
                        <a:t>First step</a:t>
                      </a:r>
                      <a:endParaRPr lang="en-US" sz="1200" b="0"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Make sure when you apply for Unemployment benefits that the first step is not a stumble! Sign up for your account NOW to be ready – watch the video 1</a:t>
                      </a:r>
                      <a:r>
                        <a:rPr lang="en-US" sz="1200" baseline="30000" dirty="0"/>
                        <a:t>st</a:t>
                      </a:r>
                      <a:r>
                        <a:rPr lang="en-US" sz="1200" dirty="0"/>
                        <a:t> and then sign-up! </a:t>
                      </a:r>
                      <a:r>
                        <a:rPr lang="en-US" sz="1200" dirty="0">
                          <a:hlinkClick r:id="rId3"/>
                        </a:rPr>
                        <a:t>https://youtu.be/JgrLhqbtHQ4</a:t>
                      </a:r>
                      <a:r>
                        <a:rPr lang="en-US" sz="1200"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Get Ready to Apply</a:t>
                      </a:r>
                    </a:p>
                  </a:txBody>
                  <a:tcPr/>
                </a:tc>
                <a:extLst>
                  <a:ext uri="{0D108BD9-81ED-4DB2-BD59-A6C34878D82A}">
                    <a16:rowId xmlns:a16="http://schemas.microsoft.com/office/drawing/2014/main" val="3907621466"/>
                  </a:ext>
                </a:extLst>
              </a:tr>
              <a:tr h="358727">
                <a:tc>
                  <a:txBody>
                    <a:bodyPr/>
                    <a:lstStyle/>
                    <a:p>
                      <a:r>
                        <a:rPr lang="en-US" sz="1200" dirty="0"/>
                        <a:t>All those not currently eligible</a:t>
                      </a:r>
                      <a:endParaRPr lang="en-US" sz="1200" b="0" dirty="0">
                        <a:solidFill>
                          <a:sysClr val="windowText" lastClr="000000"/>
                        </a:solidFill>
                      </a:endParaRPr>
                    </a:p>
                  </a:txBody>
                  <a:tcPr/>
                </a:tc>
                <a:tc>
                  <a:txBody>
                    <a:bodyPr/>
                    <a:lstStyle/>
                    <a:p>
                      <a:r>
                        <a:rPr lang="en-US" sz="1200" dirty="0"/>
                        <a:t>Expanded unemployment benefits applications are available for Independent Contractors, Self-Employed Workers, those with fewer than 680 hours and more who were impacted by COVID-19. Sign up for a webinar before applying so you’re maximally ready! </a:t>
                      </a:r>
                      <a:r>
                        <a:rPr lang="en-US" sz="1200" dirty="0">
                          <a:hlinkClick r:id="rId4"/>
                        </a:rPr>
                        <a:t>https://esd.wa.gov/newsroom/introduction-to-unemployment-insurance-public-webinar</a:t>
                      </a:r>
                      <a:endParaRPr lang="en-US" sz="1200" b="0" dirty="0">
                        <a:solidFill>
                          <a:sysClr val="windowText" lastClr="000000"/>
                        </a:solidFill>
                      </a:endParaRPr>
                    </a:p>
                  </a:txBody>
                  <a:tcPr/>
                </a:tc>
                <a:tc>
                  <a:txBody>
                    <a:bodyPr/>
                    <a:lstStyle/>
                    <a:p>
                      <a:pPr marL="171450" indent="-171450">
                        <a:buFont typeface="Arial" panose="020B0604020202020204" pitchFamily="34" charset="0"/>
                        <a:buChar char="•"/>
                      </a:pPr>
                      <a:r>
                        <a:rPr lang="en-US" sz="1200" b="0" dirty="0">
                          <a:solidFill>
                            <a:sysClr val="windowText" lastClr="000000"/>
                          </a:solidFill>
                        </a:rPr>
                        <a:t>New Webinar Series</a:t>
                      </a:r>
                    </a:p>
                    <a:p>
                      <a:pPr marL="171450" indent="-171450">
                        <a:buFont typeface="Arial" panose="020B0604020202020204" pitchFamily="34" charset="0"/>
                        <a:buChar char="•"/>
                      </a:pPr>
                      <a:r>
                        <a:rPr lang="en-US" sz="1200" b="0" dirty="0">
                          <a:solidFill>
                            <a:sysClr val="windowText" lastClr="000000"/>
                          </a:solidFill>
                        </a:rPr>
                        <a:t>Self-employed &amp; independent contractors</a:t>
                      </a:r>
                    </a:p>
                  </a:txBody>
                  <a:tcPr/>
                </a:tc>
                <a:extLst>
                  <a:ext uri="{0D108BD9-81ED-4DB2-BD59-A6C34878D82A}">
                    <a16:rowId xmlns:a16="http://schemas.microsoft.com/office/drawing/2014/main" val="824456229"/>
                  </a:ext>
                </a:extLst>
              </a:tr>
            </a:tbl>
          </a:graphicData>
        </a:graphic>
      </p:graphicFrame>
      <p:sp>
        <p:nvSpPr>
          <p:cNvPr id="5" name="Slide Number Placeholder 4">
            <a:extLst>
              <a:ext uri="{FF2B5EF4-FFF2-40B4-BE49-F238E27FC236}">
                <a16:creationId xmlns:a16="http://schemas.microsoft.com/office/drawing/2014/main" id="{0C45D1D5-CD36-496F-8129-5134A57F349E}"/>
              </a:ext>
            </a:extLst>
          </p:cNvPr>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359975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D13D-D94B-4931-8ED5-F3827125C0E0}"/>
              </a:ext>
            </a:extLst>
          </p:cNvPr>
          <p:cNvSpPr>
            <a:spLocks noGrp="1"/>
          </p:cNvSpPr>
          <p:nvPr>
            <p:ph type="title"/>
          </p:nvPr>
        </p:nvSpPr>
        <p:spPr>
          <a:xfrm>
            <a:off x="84973" y="753228"/>
            <a:ext cx="10209210" cy="1080938"/>
          </a:xfrm>
        </p:spPr>
        <p:txBody>
          <a:bodyPr>
            <a:normAutofit/>
          </a:bodyPr>
          <a:lstStyle/>
          <a:p>
            <a:r>
              <a:rPr lang="en-US" b="1" dirty="0">
                <a:latin typeface="Grotesque" panose="020B0504020202020204" pitchFamily="34" charset="0"/>
              </a:rPr>
              <a:t>Images to promote in social channels</a:t>
            </a:r>
          </a:p>
        </p:txBody>
      </p:sp>
      <p:sp>
        <p:nvSpPr>
          <p:cNvPr id="12" name="Content Placeholder 11">
            <a:extLst>
              <a:ext uri="{FF2B5EF4-FFF2-40B4-BE49-F238E27FC236}">
                <a16:creationId xmlns:a16="http://schemas.microsoft.com/office/drawing/2014/main" id="{B20B055C-EF24-468F-BB07-19100F227279}"/>
              </a:ext>
            </a:extLst>
          </p:cNvPr>
          <p:cNvSpPr>
            <a:spLocks noGrp="1"/>
          </p:cNvSpPr>
          <p:nvPr>
            <p:ph idx="1"/>
          </p:nvPr>
        </p:nvSpPr>
        <p:spPr>
          <a:xfrm>
            <a:off x="324880" y="2417748"/>
            <a:ext cx="8261772" cy="1583706"/>
          </a:xfrm>
        </p:spPr>
        <p:txBody>
          <a:bodyPr>
            <a:normAutofit/>
          </a:bodyPr>
          <a:lstStyle/>
          <a:p>
            <a:r>
              <a:rPr lang="en-US" sz="1800" dirty="0">
                <a:solidFill>
                  <a:schemeClr val="accent2"/>
                </a:solidFill>
              </a:rPr>
              <a:t>Please follow and share our posts: </a:t>
            </a:r>
          </a:p>
          <a:p>
            <a:pPr lvl="1"/>
            <a:r>
              <a:rPr lang="en-US" sz="1800" dirty="0">
                <a:solidFill>
                  <a:schemeClr val="accent2"/>
                </a:solidFill>
              </a:rPr>
              <a:t>Twitter @</a:t>
            </a:r>
            <a:r>
              <a:rPr lang="en-US" sz="1800" dirty="0" err="1">
                <a:solidFill>
                  <a:schemeClr val="accent2"/>
                </a:solidFill>
              </a:rPr>
              <a:t>esdwaworks</a:t>
            </a:r>
            <a:r>
              <a:rPr lang="en-US" sz="1800" dirty="0">
                <a:solidFill>
                  <a:schemeClr val="accent2"/>
                </a:solidFill>
              </a:rPr>
              <a:t>, FB @</a:t>
            </a:r>
            <a:r>
              <a:rPr lang="en-US" sz="1800" dirty="0" err="1">
                <a:solidFill>
                  <a:schemeClr val="accent2"/>
                </a:solidFill>
              </a:rPr>
              <a:t>WashingtonESD</a:t>
            </a:r>
            <a:r>
              <a:rPr lang="en-US" sz="1800" dirty="0">
                <a:solidFill>
                  <a:schemeClr val="accent2"/>
                </a:solidFill>
              </a:rPr>
              <a:t>, Instagram @</a:t>
            </a:r>
            <a:r>
              <a:rPr lang="en-US" sz="1800" dirty="0" err="1">
                <a:solidFill>
                  <a:schemeClr val="accent2"/>
                </a:solidFill>
              </a:rPr>
              <a:t>washingtonesd</a:t>
            </a:r>
            <a:endParaRPr lang="en-US" sz="1800" dirty="0">
              <a:solidFill>
                <a:schemeClr val="accent2"/>
              </a:solidFill>
            </a:endParaRPr>
          </a:p>
          <a:p>
            <a:r>
              <a:rPr lang="en-US" sz="1800" dirty="0">
                <a:solidFill>
                  <a:schemeClr val="accent2"/>
                </a:solidFill>
              </a:rPr>
              <a:t>If you want to share yourself – here are images to copy and past or drag and drop into your social media or your email templates</a:t>
            </a:r>
          </a:p>
          <a:p>
            <a:endParaRPr lang="en-US" sz="2000" dirty="0"/>
          </a:p>
        </p:txBody>
      </p:sp>
      <p:pic>
        <p:nvPicPr>
          <p:cNvPr id="4" name="Picture 4" descr="Image">
            <a:extLst>
              <a:ext uri="{FF2B5EF4-FFF2-40B4-BE49-F238E27FC236}">
                <a16:creationId xmlns:a16="http://schemas.microsoft.com/office/drawing/2014/main" id="{1A30F041-F435-424E-9451-03330D01B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901" y="4678880"/>
            <a:ext cx="1892174" cy="1892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a:extLst>
              <a:ext uri="{FF2B5EF4-FFF2-40B4-BE49-F238E27FC236}">
                <a16:creationId xmlns:a16="http://schemas.microsoft.com/office/drawing/2014/main" id="{865E1A18-5EE9-4FF2-8A56-29990C343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1" y="4678880"/>
            <a:ext cx="1892174" cy="1892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a:extLst>
              <a:ext uri="{FF2B5EF4-FFF2-40B4-BE49-F238E27FC236}">
                <a16:creationId xmlns:a16="http://schemas.microsoft.com/office/drawing/2014/main" id="{82D90451-7132-43B8-8B3F-43DF4F5DB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926" y="4678880"/>
            <a:ext cx="1892173" cy="189217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B298030B-467B-45BE-A69F-0507C9B9A62C}"/>
              </a:ext>
            </a:extLst>
          </p:cNvPr>
          <p:cNvSpPr>
            <a:spLocks noGrp="1"/>
          </p:cNvSpPr>
          <p:nvPr>
            <p:ph type="sldNum" sz="quarter" idx="12"/>
          </p:nvPr>
        </p:nvSpPr>
        <p:spPr>
          <a:xfrm>
            <a:off x="11519300" y="6484863"/>
            <a:ext cx="648946" cy="373137"/>
          </a:xfrm>
        </p:spPr>
        <p:txBody>
          <a:bodyPr/>
          <a:lstStyle/>
          <a:p>
            <a:fld id="{6D22F896-40B5-4ADD-8801-0D06FADFA095}" type="slidenum">
              <a:rPr lang="en-US" smtClean="0"/>
              <a:pPr/>
              <a:t>16</a:t>
            </a:fld>
            <a:endParaRPr lang="en-US" dirty="0"/>
          </a:p>
        </p:txBody>
      </p:sp>
      <p:pic>
        <p:nvPicPr>
          <p:cNvPr id="1026" name="Picture 2" descr="Image">
            <a:extLst>
              <a:ext uri="{FF2B5EF4-FFF2-40B4-BE49-F238E27FC236}">
                <a16:creationId xmlns:a16="http://schemas.microsoft.com/office/drawing/2014/main" id="{C5CBBBA8-EC07-410F-BBC1-ED2E14797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876" y="4678879"/>
            <a:ext cx="1892174" cy="1892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15AC1C5F-1469-40BA-A0DD-40F90924E3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9975" y="4678879"/>
            <a:ext cx="1892174" cy="1892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D44D7A0A-FB35-4E6F-B613-D71E4A02F8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7950" y="4678880"/>
            <a:ext cx="1892174" cy="18921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a:extLst>
              <a:ext uri="{FF2B5EF4-FFF2-40B4-BE49-F238E27FC236}">
                <a16:creationId xmlns:a16="http://schemas.microsoft.com/office/drawing/2014/main" id="{27B8088C-5488-4B7B-BC69-5EF3909FE7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7909" y="2134854"/>
            <a:ext cx="3224240" cy="214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0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8C65D59-0B7B-45CC-A929-45BC35523C90}"/>
              </a:ext>
            </a:extLst>
          </p:cNvPr>
          <p:cNvSpPr txBox="1"/>
          <p:nvPr/>
        </p:nvSpPr>
        <p:spPr>
          <a:xfrm>
            <a:off x="5252484" y="861236"/>
            <a:ext cx="5305491" cy="646331"/>
          </a:xfrm>
          <a:prstGeom prst="rect">
            <a:avLst/>
          </a:prstGeom>
          <a:noFill/>
        </p:spPr>
        <p:txBody>
          <a:bodyPr wrap="none" rtlCol="0">
            <a:spAutoFit/>
          </a:bodyPr>
          <a:lstStyle/>
          <a:p>
            <a:r>
              <a:rPr lang="en-US" sz="3600" b="1" dirty="0">
                <a:solidFill>
                  <a:schemeClr val="accent2"/>
                </a:solidFill>
                <a:latin typeface="Grotesque" panose="020B0504020202020204" pitchFamily="34" charset="0"/>
              </a:rPr>
              <a:t>Other Useful Graphics</a:t>
            </a:r>
          </a:p>
        </p:txBody>
      </p:sp>
      <p:sp>
        <p:nvSpPr>
          <p:cNvPr id="3" name="Slide Number Placeholder 2">
            <a:extLst>
              <a:ext uri="{FF2B5EF4-FFF2-40B4-BE49-F238E27FC236}">
                <a16:creationId xmlns:a16="http://schemas.microsoft.com/office/drawing/2014/main" id="{24651AC5-8605-407D-BA94-89EF518715B9}"/>
              </a:ext>
            </a:extLst>
          </p:cNvPr>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8" name="Picture 10" descr="Image">
            <a:extLst>
              <a:ext uri="{FF2B5EF4-FFF2-40B4-BE49-F238E27FC236}">
                <a16:creationId xmlns:a16="http://schemas.microsoft.com/office/drawing/2014/main" id="{F61317FE-7771-43D0-AAA1-E338EBB45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b="9743"/>
          <a:stretch/>
        </p:blipFill>
        <p:spPr bwMode="auto">
          <a:xfrm>
            <a:off x="7027977" y="2137924"/>
            <a:ext cx="5002914" cy="44741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a:extLst>
              <a:ext uri="{FF2B5EF4-FFF2-40B4-BE49-F238E27FC236}">
                <a16:creationId xmlns:a16="http://schemas.microsoft.com/office/drawing/2014/main" id="{ED265B6E-1E99-4E10-8AF5-4B59AC11F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09" y="2006232"/>
            <a:ext cx="6707956" cy="473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955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0318-4A19-4EFD-868C-3F2C66058F69}"/>
              </a:ext>
            </a:extLst>
          </p:cNvPr>
          <p:cNvSpPr>
            <a:spLocks noGrp="1"/>
          </p:cNvSpPr>
          <p:nvPr>
            <p:ph type="title"/>
          </p:nvPr>
        </p:nvSpPr>
        <p:spPr>
          <a:xfrm>
            <a:off x="201857" y="753228"/>
            <a:ext cx="10092326" cy="1080938"/>
          </a:xfrm>
        </p:spPr>
        <p:txBody>
          <a:bodyPr>
            <a:normAutofit/>
          </a:bodyPr>
          <a:lstStyle/>
          <a:p>
            <a:r>
              <a:rPr lang="en-US" b="1" dirty="0">
                <a:latin typeface="Grotesque" panose="020B0504020202020204" pitchFamily="34" charset="0"/>
              </a:rPr>
              <a:t>Weekly Benefit Amounts w/the Federal CARES act + $600</a:t>
            </a:r>
          </a:p>
        </p:txBody>
      </p:sp>
      <p:sp>
        <p:nvSpPr>
          <p:cNvPr id="3" name="Content Placeholder 2">
            <a:extLst>
              <a:ext uri="{FF2B5EF4-FFF2-40B4-BE49-F238E27FC236}">
                <a16:creationId xmlns:a16="http://schemas.microsoft.com/office/drawing/2014/main" id="{EB4FB933-32E4-41E5-9EE1-15D57C772D50}"/>
              </a:ext>
            </a:extLst>
          </p:cNvPr>
          <p:cNvSpPr>
            <a:spLocks noGrp="1"/>
          </p:cNvSpPr>
          <p:nvPr>
            <p:ph idx="1"/>
          </p:nvPr>
        </p:nvSpPr>
        <p:spPr>
          <a:xfrm>
            <a:off x="8257953" y="2368770"/>
            <a:ext cx="3732190" cy="3599316"/>
          </a:xfrm>
        </p:spPr>
        <p:txBody>
          <a:bodyPr>
            <a:normAutofit/>
          </a:bodyPr>
          <a:lstStyle/>
          <a:p>
            <a:r>
              <a:rPr lang="en-US" sz="1800" dirty="0">
                <a:solidFill>
                  <a:schemeClr val="accent2"/>
                </a:solidFill>
              </a:rPr>
              <a:t>People can estimate their weekly benefit amount here: </a:t>
            </a:r>
            <a:r>
              <a:rPr lang="en-US" sz="1800" u="sng" dirty="0">
                <a:solidFill>
                  <a:schemeClr val="accent2"/>
                </a:solidFill>
                <a:hlinkClick r:id="rId2">
                  <a:extLst>
                    <a:ext uri="{A12FA001-AC4F-418D-AE19-62706E023703}">
                      <ahyp:hlinkClr xmlns:ahyp="http://schemas.microsoft.com/office/drawing/2018/hyperlinkcolor" val="tx"/>
                    </a:ext>
                  </a:extLst>
                </a:hlinkClick>
              </a:rPr>
              <a:t>benefit calculator on esd.wa.gov </a:t>
            </a:r>
            <a:endParaRPr lang="en-US" sz="1800" u="sng" dirty="0">
              <a:solidFill>
                <a:schemeClr val="accent2"/>
              </a:solidFill>
            </a:endParaRPr>
          </a:p>
          <a:p>
            <a:r>
              <a:rPr lang="en-US" sz="1800" dirty="0">
                <a:solidFill>
                  <a:schemeClr val="accent2"/>
                </a:solidFill>
              </a:rPr>
              <a:t>Note – this provides an estimate. For the actual weekly benefit amount, an individual has </a:t>
            </a:r>
            <a:r>
              <a:rPr lang="en-US" sz="1800">
                <a:solidFill>
                  <a:schemeClr val="accent2"/>
                </a:solidFill>
              </a:rPr>
              <a:t>to apply</a:t>
            </a:r>
            <a:endParaRPr lang="en-US" sz="1800" dirty="0">
              <a:solidFill>
                <a:schemeClr val="accent2"/>
              </a:solidFill>
            </a:endParaRPr>
          </a:p>
        </p:txBody>
      </p:sp>
      <p:pic>
        <p:nvPicPr>
          <p:cNvPr id="4" name="Picture 3">
            <a:hlinkClick r:id="rId2"/>
            <a:extLst>
              <a:ext uri="{FF2B5EF4-FFF2-40B4-BE49-F238E27FC236}">
                <a16:creationId xmlns:a16="http://schemas.microsoft.com/office/drawing/2014/main" id="{50C67EAE-C25F-4E34-8728-A5C9A2687474}"/>
              </a:ext>
            </a:extLst>
          </p:cNvPr>
          <p:cNvPicPr/>
          <p:nvPr/>
        </p:nvPicPr>
        <p:blipFill>
          <a:blip r:embed="rId3">
            <a:extLst>
              <a:ext uri="{28A0092B-C50C-407E-A947-70E740481C1C}">
                <a14:useLocalDpi xmlns:a14="http://schemas.microsoft.com/office/drawing/2010/main" val="0"/>
              </a:ext>
            </a:extLst>
          </a:blip>
          <a:stretch>
            <a:fillRect/>
          </a:stretch>
        </p:blipFill>
        <p:spPr>
          <a:xfrm>
            <a:off x="201857" y="2126904"/>
            <a:ext cx="7814930" cy="4531760"/>
          </a:xfrm>
          <a:prstGeom prst="rect">
            <a:avLst/>
          </a:prstGeom>
          <a:ln>
            <a:solidFill>
              <a:srgbClr val="002060"/>
            </a:solidFill>
          </a:ln>
        </p:spPr>
      </p:pic>
      <p:sp>
        <p:nvSpPr>
          <p:cNvPr id="6" name="Slide Number Placeholder 5">
            <a:extLst>
              <a:ext uri="{FF2B5EF4-FFF2-40B4-BE49-F238E27FC236}">
                <a16:creationId xmlns:a16="http://schemas.microsoft.com/office/drawing/2014/main" id="{7093D4FB-6A05-4788-913A-8E3913BFF475}"/>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402613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2167E7-1001-47B4-98A7-7E2050AAC263}"/>
              </a:ext>
            </a:extLst>
          </p:cNvPr>
          <p:cNvSpPr/>
          <p:nvPr/>
        </p:nvSpPr>
        <p:spPr>
          <a:xfrm>
            <a:off x="391236" y="2215820"/>
            <a:ext cx="11409528" cy="4401205"/>
          </a:xfrm>
          <a:prstGeom prst="rect">
            <a:avLst/>
          </a:prstGeom>
          <a:ln w="63500" cmpd="thickThin">
            <a:solidFill>
              <a:srgbClr val="FF0000"/>
            </a:solidFill>
          </a:ln>
        </p:spPr>
        <p:txBody>
          <a:bodyPr wrap="square">
            <a:spAutoFit/>
          </a:bodyPr>
          <a:lstStyle/>
          <a:p>
            <a:pPr algn="ctr"/>
            <a:r>
              <a:rPr lang="en-US" sz="3200" b="1" i="1" dirty="0">
                <a:solidFill>
                  <a:schemeClr val="accent2"/>
                </a:solidFill>
              </a:rPr>
              <a:t>With this rollout of the expanded unemployment assistance: </a:t>
            </a:r>
          </a:p>
          <a:p>
            <a:pPr algn="ctr"/>
            <a:endParaRPr lang="en-US" sz="3200" b="1" i="1" dirty="0">
              <a:solidFill>
                <a:schemeClr val="accent2"/>
              </a:solidFill>
            </a:endParaRPr>
          </a:p>
          <a:p>
            <a:pPr algn="ctr"/>
            <a:r>
              <a:rPr lang="en-US" sz="3600" b="1" dirty="0">
                <a:solidFill>
                  <a:schemeClr val="accent2"/>
                </a:solidFill>
              </a:rPr>
              <a:t>The more people prepare before they apply, </a:t>
            </a:r>
          </a:p>
          <a:p>
            <a:pPr algn="ctr"/>
            <a:r>
              <a:rPr lang="en-US" sz="3600" b="1" dirty="0">
                <a:solidFill>
                  <a:schemeClr val="accent2"/>
                </a:solidFill>
              </a:rPr>
              <a:t>the smoother their process will be to get their benefits</a:t>
            </a:r>
          </a:p>
          <a:p>
            <a:pPr algn="ctr"/>
            <a:endParaRPr lang="en-US" sz="3600" b="1" dirty="0">
              <a:solidFill>
                <a:schemeClr val="accent2"/>
              </a:solidFill>
            </a:endParaRPr>
          </a:p>
          <a:p>
            <a:pPr algn="ctr"/>
            <a:r>
              <a:rPr lang="en-US" sz="3600" b="1" dirty="0">
                <a:solidFill>
                  <a:schemeClr val="accent2"/>
                </a:solidFill>
              </a:rPr>
              <a:t>Everyone who is eligible will get their money </a:t>
            </a:r>
          </a:p>
          <a:p>
            <a:pPr algn="ctr"/>
            <a:r>
              <a:rPr lang="en-US" sz="3600" b="1" dirty="0">
                <a:solidFill>
                  <a:schemeClr val="accent2"/>
                </a:solidFill>
              </a:rPr>
              <a:t>– it is not going to run out – and will be paid retroactive to their date of eligibility</a:t>
            </a:r>
          </a:p>
        </p:txBody>
      </p:sp>
      <p:sp>
        <p:nvSpPr>
          <p:cNvPr id="5" name="Title 4">
            <a:extLst>
              <a:ext uri="{FF2B5EF4-FFF2-40B4-BE49-F238E27FC236}">
                <a16:creationId xmlns:a16="http://schemas.microsoft.com/office/drawing/2014/main" id="{7729164A-5FA1-40DA-B3DB-29099ADC6E12}"/>
              </a:ext>
            </a:extLst>
          </p:cNvPr>
          <p:cNvSpPr>
            <a:spLocks noGrp="1"/>
          </p:cNvSpPr>
          <p:nvPr>
            <p:ph type="title"/>
          </p:nvPr>
        </p:nvSpPr>
        <p:spPr>
          <a:xfrm>
            <a:off x="106163" y="731963"/>
            <a:ext cx="10249949" cy="1080938"/>
          </a:xfrm>
        </p:spPr>
        <p:txBody>
          <a:bodyPr>
            <a:normAutofit/>
          </a:bodyPr>
          <a:lstStyle/>
          <a:p>
            <a:r>
              <a:rPr lang="en-US" b="1" dirty="0">
                <a:latin typeface="Grotesque" panose="020B0504020202020204" pitchFamily="34" charset="0"/>
              </a:rPr>
              <a:t>Key Messages</a:t>
            </a:r>
          </a:p>
        </p:txBody>
      </p:sp>
      <p:sp>
        <p:nvSpPr>
          <p:cNvPr id="4" name="Slide Number Placeholder 3">
            <a:extLst>
              <a:ext uri="{FF2B5EF4-FFF2-40B4-BE49-F238E27FC236}">
                <a16:creationId xmlns:a16="http://schemas.microsoft.com/office/drawing/2014/main" id="{ADE188D7-655E-493E-A748-3F58F7E98F05}"/>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61797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8659-4A3B-4BC5-8028-DA4B061E179A}"/>
              </a:ext>
            </a:extLst>
          </p:cNvPr>
          <p:cNvSpPr>
            <a:spLocks noGrp="1"/>
          </p:cNvSpPr>
          <p:nvPr>
            <p:ph type="title"/>
          </p:nvPr>
        </p:nvSpPr>
        <p:spPr/>
        <p:txBody>
          <a:bodyPr>
            <a:normAutofit/>
          </a:bodyPr>
          <a:lstStyle/>
          <a:p>
            <a:r>
              <a:rPr lang="en-US" b="1" dirty="0">
                <a:latin typeface="Grotesque" panose="020B0504020202020204" pitchFamily="34" charset="0"/>
              </a:rPr>
              <a:t>Key actions/tools for people to do</a:t>
            </a:r>
          </a:p>
        </p:txBody>
      </p:sp>
      <p:sp>
        <p:nvSpPr>
          <p:cNvPr id="3" name="Content Placeholder 2">
            <a:extLst>
              <a:ext uri="{FF2B5EF4-FFF2-40B4-BE49-F238E27FC236}">
                <a16:creationId xmlns:a16="http://schemas.microsoft.com/office/drawing/2014/main" id="{2F91D511-02D0-45A1-AED2-B5EB9E0E4493}"/>
              </a:ext>
            </a:extLst>
          </p:cNvPr>
          <p:cNvSpPr>
            <a:spLocks noGrp="1"/>
          </p:cNvSpPr>
          <p:nvPr>
            <p:ph idx="1"/>
          </p:nvPr>
        </p:nvSpPr>
        <p:spPr>
          <a:xfrm>
            <a:off x="680321" y="2336872"/>
            <a:ext cx="10838389" cy="4521127"/>
          </a:xfrm>
        </p:spPr>
        <p:txBody>
          <a:bodyPr>
            <a:normAutofit lnSpcReduction="10000"/>
          </a:bodyPr>
          <a:lstStyle/>
          <a:p>
            <a:r>
              <a:rPr lang="en-US" sz="2000" dirty="0"/>
              <a:t>Overall, people should start at </a:t>
            </a:r>
            <a:r>
              <a:rPr lang="en-US" sz="2000" dirty="0">
                <a:hlinkClick r:id="rId3"/>
              </a:rPr>
              <a:t>WWW.ESD.WA.GOV</a:t>
            </a:r>
            <a:r>
              <a:rPr lang="en-US" sz="2000" dirty="0"/>
              <a:t> to resolve questions and for step by step instructions on how to apply for unemployment benefits – whether regular or expanded. </a:t>
            </a:r>
          </a:p>
          <a:p>
            <a:r>
              <a:rPr lang="en-US" sz="2000" dirty="0"/>
              <a:t>Independent contractors, self-employed &amp; those without wages submitted to us: </a:t>
            </a:r>
          </a:p>
          <a:p>
            <a:pPr lvl="1"/>
            <a:r>
              <a:rPr lang="en-US" sz="1600" dirty="0"/>
              <a:t>Make sure you prepare. </a:t>
            </a:r>
            <a:r>
              <a:rPr lang="en-US" sz="1600" dirty="0">
                <a:hlinkClick r:id="rId4"/>
              </a:rPr>
              <a:t>This page is targeted to you and helps </a:t>
            </a:r>
            <a:r>
              <a:rPr lang="en-US" sz="1600" dirty="0"/>
              <a:t>you get ready to have your wage documentation together, do the application checklist and more.</a:t>
            </a:r>
          </a:p>
          <a:p>
            <a:pPr lvl="1"/>
            <a:r>
              <a:rPr lang="en-US" sz="1600" u="sng" dirty="0">
                <a:hlinkClick r:id="rId5"/>
              </a:rPr>
              <a:t>Download these instructions before you start</a:t>
            </a:r>
            <a:r>
              <a:rPr lang="en-US" sz="1600" dirty="0"/>
              <a:t> </a:t>
            </a:r>
          </a:p>
          <a:p>
            <a:pPr lvl="1"/>
            <a:r>
              <a:rPr lang="en-US" sz="1600" dirty="0"/>
              <a:t>Participate in </a:t>
            </a:r>
            <a:r>
              <a:rPr lang="en-US" sz="1600" dirty="0">
                <a:hlinkClick r:id="rId6"/>
              </a:rPr>
              <a:t>Webinars</a:t>
            </a:r>
            <a:r>
              <a:rPr lang="en-US" sz="1600" dirty="0"/>
              <a:t> on how to apply for the new expanded assistance program</a:t>
            </a:r>
          </a:p>
          <a:p>
            <a:r>
              <a:rPr lang="en-US" sz="2000" dirty="0"/>
              <a:t>Apply online and reserve calling our call centers for any specific claims issues that may arise</a:t>
            </a:r>
          </a:p>
          <a:p>
            <a:r>
              <a:rPr lang="en-US" sz="2000" dirty="0"/>
              <a:t>Phone numbers</a:t>
            </a:r>
          </a:p>
          <a:p>
            <a:pPr lvl="1"/>
            <a:r>
              <a:rPr lang="en-US" sz="1600" dirty="0"/>
              <a:t>Have questions (after you’ve checked the website first): </a:t>
            </a:r>
            <a:r>
              <a:rPr lang="en-US" dirty="0"/>
              <a:t>833-572-8400 </a:t>
            </a:r>
            <a:endParaRPr lang="en-US" sz="1600" dirty="0"/>
          </a:p>
          <a:p>
            <a:pPr lvl="1"/>
            <a:r>
              <a:rPr lang="en-US" sz="1600" dirty="0"/>
              <a:t>Filing your weekly claim over the phone : </a:t>
            </a:r>
            <a:r>
              <a:rPr lang="en-US" dirty="0"/>
              <a:t>800-318-6022</a:t>
            </a:r>
            <a:endParaRPr lang="en-US" sz="1600" dirty="0"/>
          </a:p>
          <a:p>
            <a:pPr lvl="1"/>
            <a:r>
              <a:rPr lang="en-US" sz="1600" dirty="0"/>
              <a:t>Claims inquiries that can’t be answered online : </a:t>
            </a:r>
            <a:r>
              <a:rPr lang="en-US" dirty="0"/>
              <a:t>800-318-6022</a:t>
            </a:r>
          </a:p>
          <a:p>
            <a:r>
              <a:rPr lang="en-US" sz="2000" dirty="0"/>
              <a:t>Virtual Chat</a:t>
            </a:r>
          </a:p>
          <a:p>
            <a:pPr lvl="1"/>
            <a:r>
              <a:rPr lang="en-US" sz="1600" dirty="0"/>
              <a:t> Folks can seek answers to questions through our new Virtual Chat: </a:t>
            </a:r>
            <a:r>
              <a:rPr lang="en-US" sz="1600" dirty="0">
                <a:hlinkClick r:id="rId7"/>
              </a:rPr>
              <a:t>https://www.worksourcewa.com/</a:t>
            </a:r>
            <a:endParaRPr lang="en-US" sz="1600" dirty="0"/>
          </a:p>
        </p:txBody>
      </p:sp>
      <p:sp>
        <p:nvSpPr>
          <p:cNvPr id="6" name="Slide Number Placeholder 5">
            <a:extLst>
              <a:ext uri="{FF2B5EF4-FFF2-40B4-BE49-F238E27FC236}">
                <a16:creationId xmlns:a16="http://schemas.microsoft.com/office/drawing/2014/main" id="{103EE26E-42B5-4E6F-9425-F89F7AA3B792}"/>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376611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D14F1-A475-4B04-A6C9-2ACCACFF089E}"/>
              </a:ext>
            </a:extLst>
          </p:cNvPr>
          <p:cNvSpPr>
            <a:spLocks noGrp="1"/>
          </p:cNvSpPr>
          <p:nvPr>
            <p:ph type="title"/>
          </p:nvPr>
        </p:nvSpPr>
        <p:spPr>
          <a:xfrm>
            <a:off x="180753" y="753228"/>
            <a:ext cx="9613861" cy="1080938"/>
          </a:xfrm>
        </p:spPr>
        <p:txBody>
          <a:bodyPr>
            <a:noAutofit/>
          </a:bodyPr>
          <a:lstStyle/>
          <a:p>
            <a:r>
              <a:rPr lang="en-US" b="1" dirty="0">
                <a:latin typeface="Grotesque" panose="020B0504020202020204" pitchFamily="34" charset="0"/>
              </a:rPr>
              <a:t>Emerging issues and mitigations</a:t>
            </a:r>
          </a:p>
        </p:txBody>
      </p:sp>
      <p:sp>
        <p:nvSpPr>
          <p:cNvPr id="5" name="Content Placeholder 4">
            <a:extLst>
              <a:ext uri="{FF2B5EF4-FFF2-40B4-BE49-F238E27FC236}">
                <a16:creationId xmlns:a16="http://schemas.microsoft.com/office/drawing/2014/main" id="{DE46C1BF-747A-4389-9ED8-8B4735967B9C}"/>
              </a:ext>
            </a:extLst>
          </p:cNvPr>
          <p:cNvSpPr>
            <a:spLocks noGrp="1"/>
          </p:cNvSpPr>
          <p:nvPr>
            <p:ph idx="1"/>
          </p:nvPr>
        </p:nvSpPr>
        <p:spPr>
          <a:xfrm>
            <a:off x="180753" y="2137144"/>
            <a:ext cx="11780875" cy="4355730"/>
          </a:xfrm>
        </p:spPr>
        <p:txBody>
          <a:bodyPr>
            <a:normAutofit/>
          </a:bodyPr>
          <a:lstStyle/>
          <a:p>
            <a:r>
              <a:rPr lang="en-US" sz="2000" dirty="0">
                <a:solidFill>
                  <a:schemeClr val="accent2"/>
                </a:solidFill>
              </a:rPr>
              <a:t>High demand has caused performance issues on our phones, in our account sign-up system and through our online application</a:t>
            </a:r>
          </a:p>
          <a:p>
            <a:pPr lvl="1"/>
            <a:r>
              <a:rPr lang="en-US" sz="1600" dirty="0">
                <a:solidFill>
                  <a:schemeClr val="accent2"/>
                </a:solidFill>
              </a:rPr>
              <a:t>We have made our website instructions and Q&amp;A much more robust and are trying to route all questions first to our website so we can reserve phones for claimant issues</a:t>
            </a:r>
          </a:p>
          <a:p>
            <a:pPr lvl="1"/>
            <a:r>
              <a:rPr lang="en-US" sz="1600" dirty="0">
                <a:solidFill>
                  <a:schemeClr val="accent2"/>
                </a:solidFill>
              </a:rPr>
              <a:t>We have increased our staffing levels for customer service and they will ramp up to 1000 by later this week</a:t>
            </a:r>
          </a:p>
          <a:p>
            <a:pPr lvl="1"/>
            <a:r>
              <a:rPr lang="en-US" sz="1600" dirty="0">
                <a:solidFill>
                  <a:schemeClr val="accent2"/>
                </a:solidFill>
              </a:rPr>
              <a:t>We are further increasing our sign-in portal bandwidth and are going to be continually responding to the concerns we see as needed </a:t>
            </a:r>
          </a:p>
          <a:p>
            <a:r>
              <a:rPr lang="en-US" sz="2000" dirty="0">
                <a:solidFill>
                  <a:schemeClr val="accent2"/>
                </a:solidFill>
              </a:rPr>
              <a:t>Especially with the new laws, the application is still complex </a:t>
            </a:r>
          </a:p>
          <a:p>
            <a:pPr lvl="1"/>
            <a:r>
              <a:rPr lang="en-US" sz="1600" dirty="0">
                <a:solidFill>
                  <a:schemeClr val="accent2"/>
                </a:solidFill>
              </a:rPr>
              <a:t>We have posted and emailed extensive instructions (see the email section in this deck). People should use them. There are many scenarios laid out that should address the majority of situations. If their questions are still not answered, they should call</a:t>
            </a:r>
          </a:p>
          <a:p>
            <a:r>
              <a:rPr lang="en-US" sz="2000" dirty="0">
                <a:solidFill>
                  <a:schemeClr val="accent2"/>
                </a:solidFill>
              </a:rPr>
              <a:t>Filing a weekly claim is new to many and we will have enormous volumes each Sunday </a:t>
            </a:r>
          </a:p>
          <a:p>
            <a:pPr lvl="1"/>
            <a:r>
              <a:rPr lang="en-US" sz="1600" dirty="0">
                <a:solidFill>
                  <a:schemeClr val="accent2"/>
                </a:solidFill>
              </a:rPr>
              <a:t>We will be emailing claimants with instructions and reminders proactively</a:t>
            </a:r>
          </a:p>
          <a:p>
            <a:pPr lvl="1"/>
            <a:r>
              <a:rPr lang="en-US" sz="1600" dirty="0">
                <a:solidFill>
                  <a:schemeClr val="accent2"/>
                </a:solidFill>
              </a:rPr>
              <a:t>We will inform people that it can be done anytime Sunday-Saturday and that they still get their money if they file after Sunday</a:t>
            </a:r>
          </a:p>
          <a:p>
            <a:pPr lvl="1"/>
            <a:r>
              <a:rPr lang="en-US" sz="1600" dirty="0">
                <a:solidFill>
                  <a:schemeClr val="accent2"/>
                </a:solidFill>
              </a:rPr>
              <a:t>With hundreds of thousands of people filing weekly claims, we are going to be addressing our throughput for both the online weekly claims as well as those through the automated phone system</a:t>
            </a:r>
            <a:endParaRPr lang="en-US" sz="2000" dirty="0"/>
          </a:p>
          <a:p>
            <a:endParaRPr lang="en-US" sz="2000" dirty="0"/>
          </a:p>
          <a:p>
            <a:endParaRPr lang="en-US" sz="2000" dirty="0"/>
          </a:p>
        </p:txBody>
      </p:sp>
      <p:sp>
        <p:nvSpPr>
          <p:cNvPr id="3" name="Slide Number Placeholder 2">
            <a:extLst>
              <a:ext uri="{FF2B5EF4-FFF2-40B4-BE49-F238E27FC236}">
                <a16:creationId xmlns:a16="http://schemas.microsoft.com/office/drawing/2014/main" id="{C8FAF23B-1B6B-4B14-B077-9CED324811B8}"/>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71484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248759" y="2966482"/>
            <a:ext cx="8586897" cy="858199"/>
          </a:xfrm>
        </p:spPr>
        <p:txBody>
          <a:bodyPr anchor="b">
            <a:normAutofit/>
          </a:bodyPr>
          <a:lstStyle/>
          <a:p>
            <a:r>
              <a:rPr lang="en-US" sz="3600" b="1" dirty="0">
                <a:latin typeface="Grotesque" panose="020B0504020202020204" pitchFamily="34" charset="0"/>
              </a:rPr>
              <a:t>Top Q&amp;A</a:t>
            </a:r>
          </a:p>
        </p:txBody>
      </p:sp>
    </p:spTree>
    <p:extLst>
      <p:ext uri="{BB962C8B-B14F-4D97-AF65-F5344CB8AC3E}">
        <p14:creationId xmlns:p14="http://schemas.microsoft.com/office/powerpoint/2010/main" val="205615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8659-4A3B-4BC5-8028-DA4B061E179A}"/>
              </a:ext>
            </a:extLst>
          </p:cNvPr>
          <p:cNvSpPr>
            <a:spLocks noGrp="1"/>
          </p:cNvSpPr>
          <p:nvPr>
            <p:ph type="title"/>
          </p:nvPr>
        </p:nvSpPr>
        <p:spPr>
          <a:xfrm>
            <a:off x="202021" y="753228"/>
            <a:ext cx="10092162" cy="1080938"/>
          </a:xfrm>
        </p:spPr>
        <p:txBody>
          <a:bodyPr>
            <a:normAutofit/>
          </a:bodyPr>
          <a:lstStyle/>
          <a:p>
            <a:r>
              <a:rPr lang="en-US" b="1" dirty="0">
                <a:latin typeface="Grotesque" panose="020B0504020202020204" pitchFamily="34" charset="0"/>
              </a:rPr>
              <a:t>Top questions/issues we receive</a:t>
            </a:r>
          </a:p>
        </p:txBody>
      </p:sp>
      <p:graphicFrame>
        <p:nvGraphicFramePr>
          <p:cNvPr id="4" name="Table 4">
            <a:extLst>
              <a:ext uri="{FF2B5EF4-FFF2-40B4-BE49-F238E27FC236}">
                <a16:creationId xmlns:a16="http://schemas.microsoft.com/office/drawing/2014/main" id="{DD10198D-1662-462B-BD3A-6C041AD4D81E}"/>
              </a:ext>
            </a:extLst>
          </p:cNvPr>
          <p:cNvGraphicFramePr>
            <a:graphicFrameLocks noGrp="1"/>
          </p:cNvGraphicFramePr>
          <p:nvPr>
            <p:extLst>
              <p:ext uri="{D42A27DB-BD31-4B8C-83A1-F6EECF244321}">
                <p14:modId xmlns:p14="http://schemas.microsoft.com/office/powerpoint/2010/main" val="2648220645"/>
              </p:ext>
            </p:extLst>
          </p:nvPr>
        </p:nvGraphicFramePr>
        <p:xfrm>
          <a:off x="253410" y="2778097"/>
          <a:ext cx="11685180" cy="3108960"/>
        </p:xfrm>
        <a:graphic>
          <a:graphicData uri="http://schemas.openxmlformats.org/drawingml/2006/table">
            <a:tbl>
              <a:tblPr firstRow="1" bandRow="1">
                <a:tableStyleId>{5C22544A-7EE6-4342-B048-85BDC9FD1C3A}</a:tableStyleId>
              </a:tblPr>
              <a:tblGrid>
                <a:gridCol w="3237866">
                  <a:extLst>
                    <a:ext uri="{9D8B030D-6E8A-4147-A177-3AD203B41FA5}">
                      <a16:colId xmlns:a16="http://schemas.microsoft.com/office/drawing/2014/main" val="3935908030"/>
                    </a:ext>
                  </a:extLst>
                </a:gridCol>
                <a:gridCol w="8447314">
                  <a:extLst>
                    <a:ext uri="{9D8B030D-6E8A-4147-A177-3AD203B41FA5}">
                      <a16:colId xmlns:a16="http://schemas.microsoft.com/office/drawing/2014/main" val="3298529834"/>
                    </a:ext>
                  </a:extLst>
                </a:gridCol>
              </a:tblGrid>
              <a:tr h="301529">
                <a:tc>
                  <a:txBody>
                    <a:bodyPr/>
                    <a:lstStyle/>
                    <a:p>
                      <a:r>
                        <a:rPr lang="en-US" sz="1400" dirty="0"/>
                        <a:t>Question / Issue</a:t>
                      </a:r>
                    </a:p>
                  </a:txBody>
                  <a:tcPr/>
                </a:tc>
                <a:tc>
                  <a:txBody>
                    <a:bodyPr/>
                    <a:lstStyle/>
                    <a:p>
                      <a:r>
                        <a:rPr lang="en-US" sz="1400" dirty="0"/>
                        <a:t>Answer / Response</a:t>
                      </a:r>
                    </a:p>
                  </a:txBody>
                  <a:tcPr/>
                </a:tc>
                <a:extLst>
                  <a:ext uri="{0D108BD9-81ED-4DB2-BD59-A6C34878D82A}">
                    <a16:rowId xmlns:a16="http://schemas.microsoft.com/office/drawing/2014/main" val="1953410397"/>
                  </a:ext>
                </a:extLst>
              </a:tr>
              <a:tr h="481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 can’t get through on the phone lines and need help!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point people to the website first to answer their questions. If they are asking about a specific claim, they’ll still need to contact customer service</a:t>
                      </a:r>
                    </a:p>
                  </a:txBody>
                  <a:tcPr/>
                </a:tc>
                <a:extLst>
                  <a:ext uri="{0D108BD9-81ED-4DB2-BD59-A6C34878D82A}">
                    <a16:rowId xmlns:a16="http://schemas.microsoft.com/office/drawing/2014/main" val="4294252123"/>
                  </a:ext>
                </a:extLst>
              </a:tr>
              <a:tr h="657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 can’t get through and am worried I’ll miss out on some of my benefits!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assure people that they will get paid retroactively to the date of their eligibility. They should go to the website to see if their questions can be answered with the information there first. With questions only, they can also call our 1-800 number or use virtual chat found on </a:t>
                      </a:r>
                      <a:r>
                        <a:rPr lang="en-US" sz="1400" dirty="0">
                          <a:hlinkClick r:id="rId3"/>
                        </a:rPr>
                        <a:t>www.worksourcewa.com</a:t>
                      </a:r>
                      <a:r>
                        <a:rPr lang="en-US" sz="1400" dirty="0"/>
                        <a:t>. </a:t>
                      </a:r>
                    </a:p>
                  </a:txBody>
                  <a:tcPr/>
                </a:tc>
                <a:extLst>
                  <a:ext uri="{0D108BD9-81ED-4DB2-BD59-A6C34878D82A}">
                    <a16:rowId xmlns:a16="http://schemas.microsoft.com/office/drawing/2014/main" val="3876812688"/>
                  </a:ext>
                </a:extLst>
              </a:tr>
              <a:tr h="459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 the money from the Federal CARES Act run out?</a:t>
                      </a:r>
                    </a:p>
                  </a:txBody>
                  <a:tcPr/>
                </a:tc>
                <a:tc>
                  <a:txBody>
                    <a:bodyPr/>
                    <a:lstStyle/>
                    <a:p>
                      <a:r>
                        <a:rPr lang="en-US" sz="1400" dirty="0"/>
                        <a:t>No. The benefits will be there for those who are eligible and need them</a:t>
                      </a:r>
                    </a:p>
                  </a:txBody>
                  <a:tcPr/>
                </a:tc>
                <a:extLst>
                  <a:ext uri="{0D108BD9-81ED-4DB2-BD59-A6C34878D82A}">
                    <a16:rowId xmlns:a16="http://schemas.microsoft.com/office/drawing/2014/main" val="753475229"/>
                  </a:ext>
                </a:extLst>
              </a:tr>
              <a:tr h="202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 can’t sign-up for a SAW account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watch </a:t>
                      </a:r>
                      <a:r>
                        <a:rPr lang="en-US" sz="1400" dirty="0">
                          <a:hlinkClick r:id="rId4"/>
                        </a:rPr>
                        <a:t>this video</a:t>
                      </a:r>
                      <a:r>
                        <a:rPr lang="en-US" sz="1400" dirty="0"/>
                        <a:t>. If there are still problems, they will need to call our customer service center.</a:t>
                      </a:r>
                    </a:p>
                  </a:txBody>
                  <a:tcPr/>
                </a:tc>
                <a:extLst>
                  <a:ext uri="{0D108BD9-81ED-4DB2-BD59-A6C34878D82A}">
                    <a16:rowId xmlns:a16="http://schemas.microsoft.com/office/drawing/2014/main" val="2630890848"/>
                  </a:ext>
                </a:extLst>
              </a:tr>
              <a:tr h="657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 an independent contractor, what do I need to do? What documentation will I need to submit?</a:t>
                      </a:r>
                    </a:p>
                  </a:txBody>
                  <a:tcPr/>
                </a:tc>
                <a:tc>
                  <a:txBody>
                    <a:bodyPr/>
                    <a:lstStyle/>
                    <a:p>
                      <a:r>
                        <a:rPr lang="en-US" sz="1400" dirty="0"/>
                        <a:t>Go to the </a:t>
                      </a:r>
                      <a:r>
                        <a:rPr lang="en-US" sz="1400" dirty="0">
                          <a:hlinkClick r:id="rId4"/>
                        </a:rPr>
                        <a:t>ESD.WA.GOV </a:t>
                      </a:r>
                      <a:r>
                        <a:rPr lang="en-US" sz="1400" dirty="0"/>
                        <a:t>website where there are instructions on what to do and what you need to be prepared to apply. The very best options are tax documents like a 2019 tax return, 1099s, W2s</a:t>
                      </a:r>
                    </a:p>
                    <a:p>
                      <a:endParaRPr lang="en-US" sz="1400" dirty="0"/>
                    </a:p>
                  </a:txBody>
                  <a:tcPr/>
                </a:tc>
                <a:extLst>
                  <a:ext uri="{0D108BD9-81ED-4DB2-BD59-A6C34878D82A}">
                    <a16:rowId xmlns:a16="http://schemas.microsoft.com/office/drawing/2014/main" val="2810658107"/>
                  </a:ext>
                </a:extLst>
              </a:tr>
            </a:tbl>
          </a:graphicData>
        </a:graphic>
      </p:graphicFrame>
      <p:sp>
        <p:nvSpPr>
          <p:cNvPr id="5" name="Slide Number Placeholder 4">
            <a:extLst>
              <a:ext uri="{FF2B5EF4-FFF2-40B4-BE49-F238E27FC236}">
                <a16:creationId xmlns:a16="http://schemas.microsoft.com/office/drawing/2014/main" id="{592B8698-56BC-4F45-B1AB-B8082ED26C16}"/>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317026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8659-4A3B-4BC5-8028-DA4B061E179A}"/>
              </a:ext>
            </a:extLst>
          </p:cNvPr>
          <p:cNvSpPr>
            <a:spLocks noGrp="1"/>
          </p:cNvSpPr>
          <p:nvPr>
            <p:ph type="title"/>
          </p:nvPr>
        </p:nvSpPr>
        <p:spPr>
          <a:xfrm>
            <a:off x="202021" y="753228"/>
            <a:ext cx="10092162" cy="1080938"/>
          </a:xfrm>
        </p:spPr>
        <p:txBody>
          <a:bodyPr>
            <a:normAutofit/>
          </a:bodyPr>
          <a:lstStyle/>
          <a:p>
            <a:r>
              <a:rPr lang="en-US" b="1" dirty="0">
                <a:latin typeface="Grotesque" panose="020B0504020202020204" pitchFamily="34" charset="0"/>
              </a:rPr>
              <a:t>Top issues/questions we receive cont.</a:t>
            </a:r>
          </a:p>
        </p:txBody>
      </p:sp>
      <p:graphicFrame>
        <p:nvGraphicFramePr>
          <p:cNvPr id="4" name="Table 4">
            <a:extLst>
              <a:ext uri="{FF2B5EF4-FFF2-40B4-BE49-F238E27FC236}">
                <a16:creationId xmlns:a16="http://schemas.microsoft.com/office/drawing/2014/main" id="{DD10198D-1662-462B-BD3A-6C041AD4D81E}"/>
              </a:ext>
            </a:extLst>
          </p:cNvPr>
          <p:cNvGraphicFramePr>
            <a:graphicFrameLocks noGrp="1"/>
          </p:cNvGraphicFramePr>
          <p:nvPr>
            <p:extLst>
              <p:ext uri="{D42A27DB-BD31-4B8C-83A1-F6EECF244321}">
                <p14:modId xmlns:p14="http://schemas.microsoft.com/office/powerpoint/2010/main" val="4258282277"/>
              </p:ext>
            </p:extLst>
          </p:nvPr>
        </p:nvGraphicFramePr>
        <p:xfrm>
          <a:off x="128588" y="2782452"/>
          <a:ext cx="11934824" cy="3322320"/>
        </p:xfrm>
        <a:graphic>
          <a:graphicData uri="http://schemas.openxmlformats.org/drawingml/2006/table">
            <a:tbl>
              <a:tblPr firstRow="1" bandRow="1">
                <a:tableStyleId>{5C22544A-7EE6-4342-B048-85BDC9FD1C3A}</a:tableStyleId>
              </a:tblPr>
              <a:tblGrid>
                <a:gridCol w="3224134">
                  <a:extLst>
                    <a:ext uri="{9D8B030D-6E8A-4147-A177-3AD203B41FA5}">
                      <a16:colId xmlns:a16="http://schemas.microsoft.com/office/drawing/2014/main" val="3935908030"/>
                    </a:ext>
                  </a:extLst>
                </a:gridCol>
                <a:gridCol w="8710690">
                  <a:extLst>
                    <a:ext uri="{9D8B030D-6E8A-4147-A177-3AD203B41FA5}">
                      <a16:colId xmlns:a16="http://schemas.microsoft.com/office/drawing/2014/main" val="3298529834"/>
                    </a:ext>
                  </a:extLst>
                </a:gridCol>
              </a:tblGrid>
              <a:tr h="286672">
                <a:tc>
                  <a:txBody>
                    <a:bodyPr/>
                    <a:lstStyle/>
                    <a:p>
                      <a:r>
                        <a:rPr lang="en-US" sz="1400" dirty="0"/>
                        <a:t>Question / Issue</a:t>
                      </a:r>
                    </a:p>
                  </a:txBody>
                  <a:tcPr/>
                </a:tc>
                <a:tc>
                  <a:txBody>
                    <a:bodyPr/>
                    <a:lstStyle/>
                    <a:p>
                      <a:r>
                        <a:rPr lang="en-US" sz="1400" dirty="0"/>
                        <a:t>Answer / Response</a:t>
                      </a:r>
                    </a:p>
                  </a:txBody>
                  <a:tcPr/>
                </a:tc>
                <a:extLst>
                  <a:ext uri="{0D108BD9-81ED-4DB2-BD59-A6C34878D82A}">
                    <a16:rowId xmlns:a16="http://schemas.microsoft.com/office/drawing/2014/main" val="1953410397"/>
                  </a:ext>
                </a:extLst>
              </a:tr>
              <a:tr h="450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 applied and haven’t heard back. What’s going 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There is very high demand – with 1000% increase in call volumes since the crisis began. They are working hard to meet that demand so please check the status on the website and, if you haven’t heard back in a couple of days, try calling.</a:t>
                      </a:r>
                    </a:p>
                  </a:txBody>
                  <a:tcPr/>
                </a:tc>
                <a:extLst>
                  <a:ext uri="{0D108BD9-81ED-4DB2-BD59-A6C34878D82A}">
                    <a16:rowId xmlns:a16="http://schemas.microsoft.com/office/drawing/2014/main" val="42942521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 a gig-worker – what do I do?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Apply online at </a:t>
                      </a:r>
                      <a:r>
                        <a:rPr lang="en-US" sz="1400" dirty="0">
                          <a:hlinkClick r:id="rId3"/>
                        </a:rPr>
                        <a:t>WWW.ESD.WA.GOV</a:t>
                      </a:r>
                      <a:r>
                        <a:rPr lang="en-US" sz="1400" dirty="0"/>
                        <a:t> </a:t>
                      </a:r>
                    </a:p>
                  </a:txBody>
                  <a:tcPr/>
                </a:tc>
                <a:extLst>
                  <a:ext uri="{0D108BD9-81ED-4DB2-BD59-A6C34878D82A}">
                    <a16:rowId xmlns:a16="http://schemas.microsoft.com/office/drawing/2014/main" val="3876812688"/>
                  </a:ext>
                </a:extLst>
              </a:tr>
              <a:tr h="71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 already on UI – am I eligible for the new benefits? Do I need to do anything to access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Yes – the Federal CARES act includes an additional $600/week through the end of July and 13 additional weeks of benefits. Anyone on unemployment benefits will be eligible for those additional benefits. You do not need to do anything for the $600 but will need to add the 13 weeks to your existing benefits by clicking a link in your account. </a:t>
                      </a:r>
                    </a:p>
                  </a:txBody>
                  <a:tcPr/>
                </a:tc>
                <a:extLst>
                  <a:ext uri="{0D108BD9-81ED-4DB2-BD59-A6C34878D82A}">
                    <a16:rowId xmlns:a16="http://schemas.microsoft.com/office/drawing/2014/main" val="753475229"/>
                  </a:ext>
                </a:extLst>
              </a:tr>
              <a:tr h="497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How long will it take to get my money?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Once approved and an initial claim is filed, it is taking 7-10 days – especially since we waived the waiting week. It can also be as fast as 24-48 hours for those with direct deposit.</a:t>
                      </a:r>
                    </a:p>
                  </a:txBody>
                  <a:tcPr/>
                </a:tc>
                <a:extLst>
                  <a:ext uri="{0D108BD9-81ED-4DB2-BD59-A6C34878D82A}">
                    <a16:rowId xmlns:a16="http://schemas.microsoft.com/office/drawing/2014/main" val="2630890848"/>
                  </a:ext>
                </a:extLst>
              </a:tr>
              <a:tr h="293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 was approved and got my first amount of money, but haven’t since? What’s up with that? </a:t>
                      </a:r>
                    </a:p>
                  </a:txBody>
                  <a:tcPr/>
                </a:tc>
                <a:tc>
                  <a:txBody>
                    <a:bodyPr/>
                    <a:lstStyle/>
                    <a:p>
                      <a:r>
                        <a:rPr lang="en-US" sz="1400" dirty="0"/>
                        <a:t>Once approved, Unemployment Benefits recipients need to file weekly claims. They can do so from Sunday through Saturday either online or over the phone.</a:t>
                      </a:r>
                    </a:p>
                  </a:txBody>
                  <a:tcPr/>
                </a:tc>
                <a:extLst>
                  <a:ext uri="{0D108BD9-81ED-4DB2-BD59-A6C34878D82A}">
                    <a16:rowId xmlns:a16="http://schemas.microsoft.com/office/drawing/2014/main" val="2810658107"/>
                  </a:ext>
                </a:extLst>
              </a:tr>
            </a:tbl>
          </a:graphicData>
        </a:graphic>
      </p:graphicFrame>
      <p:sp>
        <p:nvSpPr>
          <p:cNvPr id="5" name="Slide Number Placeholder 4">
            <a:extLst>
              <a:ext uri="{FF2B5EF4-FFF2-40B4-BE49-F238E27FC236}">
                <a16:creationId xmlns:a16="http://schemas.microsoft.com/office/drawing/2014/main" id="{8FB65E5A-F8C8-40EF-8A18-09C4445DC5E0}"/>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318082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9DC7-13A5-4EFA-A4B1-6BB0C7F4FC14}"/>
              </a:ext>
            </a:extLst>
          </p:cNvPr>
          <p:cNvSpPr>
            <a:spLocks noGrp="1"/>
          </p:cNvSpPr>
          <p:nvPr>
            <p:ph type="title"/>
          </p:nvPr>
        </p:nvSpPr>
        <p:spPr>
          <a:xfrm>
            <a:off x="276447" y="753228"/>
            <a:ext cx="10017736" cy="1080938"/>
          </a:xfrm>
        </p:spPr>
        <p:txBody>
          <a:bodyPr>
            <a:normAutofit/>
          </a:bodyPr>
          <a:lstStyle/>
          <a:p>
            <a:r>
              <a:rPr lang="en-US" b="1" dirty="0">
                <a:latin typeface="Grotesque" panose="020B0504020202020204" pitchFamily="34" charset="0"/>
              </a:rPr>
              <a:t>Independent contractors/self-employed</a:t>
            </a:r>
          </a:p>
        </p:txBody>
      </p:sp>
      <p:sp>
        <p:nvSpPr>
          <p:cNvPr id="3" name="Content Placeholder 2">
            <a:extLst>
              <a:ext uri="{FF2B5EF4-FFF2-40B4-BE49-F238E27FC236}">
                <a16:creationId xmlns:a16="http://schemas.microsoft.com/office/drawing/2014/main" id="{395ECFAD-D0BC-42CE-B73F-E38ECC087063}"/>
              </a:ext>
            </a:extLst>
          </p:cNvPr>
          <p:cNvSpPr>
            <a:spLocks noGrp="1"/>
          </p:cNvSpPr>
          <p:nvPr>
            <p:ph idx="1"/>
          </p:nvPr>
        </p:nvSpPr>
        <p:spPr>
          <a:xfrm>
            <a:off x="116958" y="2314575"/>
            <a:ext cx="11802139" cy="4178299"/>
          </a:xfrm>
        </p:spPr>
        <p:txBody>
          <a:bodyPr>
            <a:normAutofit fontScale="77500" lnSpcReduction="20000"/>
          </a:bodyPr>
          <a:lstStyle/>
          <a:p>
            <a:r>
              <a:rPr lang="en-US" dirty="0">
                <a:solidFill>
                  <a:schemeClr val="accent2"/>
                </a:solidFill>
              </a:rPr>
              <a:t>The federal CARES Act expands unemployment benefits to those otherwise not eligible and who have been impacted by COVID-19</a:t>
            </a:r>
          </a:p>
          <a:p>
            <a:r>
              <a:rPr lang="en-US" dirty="0">
                <a:solidFill>
                  <a:schemeClr val="accent2"/>
                </a:solidFill>
              </a:rPr>
              <a:t>This may include some independent contractors and self-employed workers</a:t>
            </a:r>
          </a:p>
          <a:p>
            <a:r>
              <a:rPr lang="en-US" dirty="0">
                <a:solidFill>
                  <a:schemeClr val="accent2"/>
                </a:solidFill>
              </a:rPr>
              <a:t>When they apply, they will need to submit wage documentation for the past year</a:t>
            </a:r>
          </a:p>
          <a:p>
            <a:r>
              <a:rPr lang="en-US" dirty="0">
                <a:solidFill>
                  <a:schemeClr val="accent2"/>
                </a:solidFill>
              </a:rPr>
              <a:t>We have posted very specific instructions on </a:t>
            </a:r>
            <a:r>
              <a:rPr lang="en-US" dirty="0">
                <a:solidFill>
                  <a:schemeClr val="accent2"/>
                </a:solidFill>
                <a:hlinkClick r:id="rId2"/>
              </a:rPr>
              <a:t>ESD.WA.GOV </a:t>
            </a:r>
            <a:r>
              <a:rPr lang="en-US" dirty="0">
                <a:solidFill>
                  <a:schemeClr val="accent2"/>
                </a:solidFill>
              </a:rPr>
              <a:t>for what they should do</a:t>
            </a:r>
          </a:p>
          <a:p>
            <a:r>
              <a:rPr lang="en-US" dirty="0">
                <a:solidFill>
                  <a:schemeClr val="accent2"/>
                </a:solidFill>
              </a:rPr>
              <a:t>To get them their benefits as quickly as possible AND, at the same time, protect taxpayers from fraud, we are paying them right away the minimum weekly benefit amount designated from the federal CARES Act for this expanded unemployment assistance ($235 for full-time workers) plus the extra weekly $600 also designated from the federal CARES Act. In other words – they will receive $835 per week until we verify their wage documentation. When verified, we will pay them the full weekly benefit amount for which they’re eligible – including any retroactive payments to the date of their eligibility. </a:t>
            </a:r>
          </a:p>
          <a:p>
            <a:r>
              <a:rPr lang="en-US" dirty="0">
                <a:solidFill>
                  <a:schemeClr val="accent2"/>
                </a:solidFill>
              </a:rPr>
              <a:t>They can speed up that wage verification process by having their documentation ready before applying. We will have suggestions on document types in our instructions, but to give you an idea, the best forms include:</a:t>
            </a:r>
          </a:p>
          <a:p>
            <a:pPr lvl="1"/>
            <a:r>
              <a:rPr lang="en-US" dirty="0">
                <a:solidFill>
                  <a:schemeClr val="accent2"/>
                </a:solidFill>
              </a:rPr>
              <a:t>2019 tax return</a:t>
            </a:r>
          </a:p>
          <a:p>
            <a:pPr lvl="1"/>
            <a:r>
              <a:rPr lang="en-US" dirty="0">
                <a:solidFill>
                  <a:schemeClr val="accent2"/>
                </a:solidFill>
              </a:rPr>
              <a:t>1099 forms</a:t>
            </a:r>
          </a:p>
          <a:p>
            <a:pPr lvl="1"/>
            <a:r>
              <a:rPr lang="en-US" dirty="0">
                <a:solidFill>
                  <a:schemeClr val="accent2"/>
                </a:solidFill>
              </a:rPr>
              <a:t>Other formal tax documentation</a:t>
            </a:r>
          </a:p>
        </p:txBody>
      </p:sp>
      <p:sp>
        <p:nvSpPr>
          <p:cNvPr id="5" name="Slide Number Placeholder 4">
            <a:extLst>
              <a:ext uri="{FF2B5EF4-FFF2-40B4-BE49-F238E27FC236}">
                <a16:creationId xmlns:a16="http://schemas.microsoft.com/office/drawing/2014/main" id="{FD28D4EF-EB1E-4DA4-8339-760642CA533D}"/>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367459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248759" y="2966482"/>
            <a:ext cx="8586897" cy="858199"/>
          </a:xfrm>
        </p:spPr>
        <p:txBody>
          <a:bodyPr anchor="b">
            <a:normAutofit fontScale="90000"/>
          </a:bodyPr>
          <a:lstStyle/>
          <a:p>
            <a:r>
              <a:rPr lang="en-US" sz="3600" b="1" dirty="0">
                <a:latin typeface="Grotesque" panose="020B0504020202020204" pitchFamily="34" charset="0"/>
              </a:rPr>
              <a:t>Email/Newsletter content for your use</a:t>
            </a:r>
          </a:p>
        </p:txBody>
      </p:sp>
    </p:spTree>
    <p:extLst>
      <p:ext uri="{BB962C8B-B14F-4D97-AF65-F5344CB8AC3E}">
        <p14:creationId xmlns:p14="http://schemas.microsoft.com/office/powerpoint/2010/main" val="1835606756"/>
      </p:ext>
    </p:extLst>
  </p:cSld>
  <p:clrMapOvr>
    <a:masterClrMapping/>
  </p:clrMapOvr>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Theme_ESDnew</Template>
  <TotalTime>2398</TotalTime>
  <Words>2458</Words>
  <Application>Microsoft Office PowerPoint</Application>
  <PresentationFormat>Widescreen</PresentationFormat>
  <Paragraphs>171</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Grotesque</vt:lpstr>
      <vt:lpstr>Wingdings</vt:lpstr>
      <vt:lpstr>Theme_ESDnew</vt:lpstr>
      <vt:lpstr>COVID-19:  Partner Toolkit</vt:lpstr>
      <vt:lpstr>Key Messages</vt:lpstr>
      <vt:lpstr>Key actions/tools for people to do</vt:lpstr>
      <vt:lpstr>Emerging issues and mitigations</vt:lpstr>
      <vt:lpstr>Top Q&amp;A</vt:lpstr>
      <vt:lpstr>Top questions/issues we receive</vt:lpstr>
      <vt:lpstr>Top issues/questions we receive cont.</vt:lpstr>
      <vt:lpstr>Independent contractors/self-employed</vt:lpstr>
      <vt:lpstr>Email/Newsletter content for your use</vt:lpstr>
      <vt:lpstr>Proactive emails &amp; instructions we sent</vt:lpstr>
      <vt:lpstr>Email/newsletter language</vt:lpstr>
      <vt:lpstr>Email template: can’t get through</vt:lpstr>
      <vt:lpstr>Email template: specific claim needs</vt:lpstr>
      <vt:lpstr>Social media and graphics</vt:lpstr>
      <vt:lpstr>Social media suggestions for the week of 4/12</vt:lpstr>
      <vt:lpstr>Images to promote in social channels</vt:lpstr>
      <vt:lpstr>PowerPoint Presentation</vt:lpstr>
      <vt:lpstr>Weekly Benefit Amounts w/the Federal CARES act + $600</vt:lpstr>
    </vt:vector>
  </TitlesOfParts>
  <Company>ESD - 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Young, Kira (ESD)</dc:creator>
  <cp:lastModifiedBy>Demerice, Nick (ESD)</cp:lastModifiedBy>
  <cp:revision>85</cp:revision>
  <dcterms:created xsi:type="dcterms:W3CDTF">2018-04-10T23:36:17Z</dcterms:created>
  <dcterms:modified xsi:type="dcterms:W3CDTF">2020-04-21T04:19:22Z</dcterms:modified>
</cp:coreProperties>
</file>